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80" r:id="rId3"/>
    <p:sldId id="257" r:id="rId4"/>
    <p:sldId id="258" r:id="rId5"/>
    <p:sldId id="293" r:id="rId6"/>
    <p:sldId id="294" r:id="rId7"/>
    <p:sldId id="260" r:id="rId8"/>
    <p:sldId id="295" r:id="rId9"/>
    <p:sldId id="296" r:id="rId10"/>
    <p:sldId id="259" r:id="rId11"/>
    <p:sldId id="261" r:id="rId12"/>
    <p:sldId id="279" r:id="rId13"/>
    <p:sldId id="297" r:id="rId14"/>
    <p:sldId id="276" r:id="rId15"/>
    <p:sldId id="277" r:id="rId16"/>
    <p:sldId id="278" r:id="rId17"/>
    <p:sldId id="270" r:id="rId18"/>
    <p:sldId id="271" r:id="rId19"/>
    <p:sldId id="283" r:id="rId20"/>
    <p:sldId id="291" r:id="rId21"/>
    <p:sldId id="290" r:id="rId22"/>
    <p:sldId id="289" r:id="rId23"/>
    <p:sldId id="288" r:id="rId24"/>
    <p:sldId id="287" r:id="rId25"/>
    <p:sldId id="286" r:id="rId26"/>
    <p:sldId id="284" r:id="rId27"/>
    <p:sldId id="285" r:id="rId28"/>
    <p:sldId id="292" r:id="rId29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119" autoAdjust="0"/>
  </p:normalViewPr>
  <p:slideViewPr>
    <p:cSldViewPr>
      <p:cViewPr>
        <p:scale>
          <a:sx n="70" d="100"/>
          <a:sy n="70" d="100"/>
        </p:scale>
        <p:origin x="-138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B4E169E4-CF97-4AC7-BC30-20BFCD134C7A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372EFD90-7A35-48D5-8E8B-942770D60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60808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This is</a:t>
            </a:r>
            <a:r>
              <a:rPr lang="en-GB" baseline="0" dirty="0" smtClean="0"/>
              <a:t> a problem Aidan Burrows gave his 6</a:t>
            </a:r>
            <a:r>
              <a:rPr lang="en-GB" baseline="30000" dirty="0" smtClean="0"/>
              <a:t>th</a:t>
            </a:r>
            <a:r>
              <a:rPr lang="en-GB" baseline="0" dirty="0" smtClean="0"/>
              <a:t> form class.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2EFD90-7A35-48D5-8E8B-942770D6009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52311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Common ratio, r=-1.5 and 0.5 for all of the above.  The larger first term is</a:t>
            </a:r>
            <a:r>
              <a:rPr lang="en-GB" baseline="0" dirty="0" smtClean="0"/>
              <a:t> 5 times the smaller one.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2EFD90-7A35-48D5-8E8B-942770D60099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44706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Common ratio, r=-1.5 and 0.5 for all of the above.  The larger first term is</a:t>
            </a:r>
            <a:r>
              <a:rPr lang="en-GB" baseline="0" dirty="0" smtClean="0"/>
              <a:t> 5 times the smaller one.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2EFD90-7A35-48D5-8E8B-942770D60099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44706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Common ratio, r=-1.5 and 0.5 for all of the above.  The larger first term is</a:t>
            </a:r>
            <a:r>
              <a:rPr lang="en-GB" baseline="0" dirty="0" smtClean="0"/>
              <a:t> 5 times the smaller one.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2EFD90-7A35-48D5-8E8B-942770D60099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44706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2EFD90-7A35-48D5-8E8B-942770D60099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52311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Common ratio, r=-1.5 and 0.5 for all of the above.  The larger first term is</a:t>
            </a:r>
            <a:r>
              <a:rPr lang="en-GB" baseline="0" dirty="0" smtClean="0"/>
              <a:t> 5 times the smaller one.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2EFD90-7A35-48D5-8E8B-942770D60099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44706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Common ratio, r=-1.5 and 0.5 for all of the above.  The larger first term is</a:t>
            </a:r>
            <a:r>
              <a:rPr lang="en-GB" baseline="0" dirty="0" smtClean="0"/>
              <a:t> 5 times the smaller one.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2EFD90-7A35-48D5-8E8B-942770D60099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44706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Common ratio, r=-1.5 and 0.5 for all of the above.  The larger first term is</a:t>
            </a:r>
            <a:r>
              <a:rPr lang="en-GB" baseline="0" dirty="0" smtClean="0"/>
              <a:t> 5 times the smaller one.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2EFD90-7A35-48D5-8E8B-942770D60099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44706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Common ratio, r=-1.5 and 0.5 for all of the above.  The larger first term is</a:t>
            </a:r>
            <a:r>
              <a:rPr lang="en-GB" baseline="0" dirty="0" smtClean="0"/>
              <a:t> 5 times the smaller one.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2EFD90-7A35-48D5-8E8B-942770D60099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44706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Common ratio, r=-1.5 and 0.5 for all of the above.  The larger first term is</a:t>
            </a:r>
            <a:r>
              <a:rPr lang="en-GB" baseline="0" dirty="0" smtClean="0"/>
              <a:t> 5 times the smaller one.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2EFD90-7A35-48D5-8E8B-942770D60099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44706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Common ratio, r=-1.5 and 0.5 for all of the above.  The larger first term is</a:t>
            </a:r>
            <a:r>
              <a:rPr lang="en-GB" baseline="0" dirty="0" smtClean="0"/>
              <a:t> 5 times the smaller one.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2EFD90-7A35-48D5-8E8B-942770D60099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44706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Common ratio, r=-1.5 and 0.5 for all of the above.  The larger first term is</a:t>
            </a:r>
            <a:r>
              <a:rPr lang="en-GB" baseline="0" dirty="0" smtClean="0"/>
              <a:t> 5 times the smaller one.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2EFD90-7A35-48D5-8E8B-942770D60099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4470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BD40C-4A12-4BCD-8B99-F4F5EF93D9A9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0F1B2-162A-4911-9B80-A2B8D0B042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9283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BD40C-4A12-4BCD-8B99-F4F5EF93D9A9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0F1B2-162A-4911-9B80-A2B8D0B042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9233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BD40C-4A12-4BCD-8B99-F4F5EF93D9A9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0F1B2-162A-4911-9B80-A2B8D0B042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7755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BD40C-4A12-4BCD-8B99-F4F5EF93D9A9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0F1B2-162A-4911-9B80-A2B8D0B042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2386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BD40C-4A12-4BCD-8B99-F4F5EF93D9A9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0F1B2-162A-4911-9B80-A2B8D0B042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362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BD40C-4A12-4BCD-8B99-F4F5EF93D9A9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0F1B2-162A-4911-9B80-A2B8D0B042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8033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BD40C-4A12-4BCD-8B99-F4F5EF93D9A9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0F1B2-162A-4911-9B80-A2B8D0B042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768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BD40C-4A12-4BCD-8B99-F4F5EF93D9A9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0F1B2-162A-4911-9B80-A2B8D0B042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43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BD40C-4A12-4BCD-8B99-F4F5EF93D9A9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0F1B2-162A-4911-9B80-A2B8D0B042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205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BD40C-4A12-4BCD-8B99-F4F5EF93D9A9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0F1B2-162A-4911-9B80-A2B8D0B042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8621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BD40C-4A12-4BCD-8B99-F4F5EF93D9A9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0F1B2-162A-4911-9B80-A2B8D0B042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3388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BD40C-4A12-4BCD-8B99-F4F5EF93D9A9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0F1B2-162A-4911-9B80-A2B8D0B042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591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4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4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 Geometric </a:t>
            </a:r>
            <a:r>
              <a:rPr lang="en-GB" dirty="0"/>
              <a:t>P</a:t>
            </a:r>
            <a:r>
              <a:rPr lang="en-GB" dirty="0" smtClean="0"/>
              <a:t>rogression Problem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Source: Aidan Burrows</a:t>
            </a:r>
          </a:p>
          <a:p>
            <a:r>
              <a:rPr lang="en-GB" dirty="0" smtClean="0"/>
              <a:t>(don’t know where he got it from)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5057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69448008"/>
                  </p:ext>
                </p:extLst>
              </p:nvPr>
            </p:nvGraphicFramePr>
            <p:xfrm>
              <a:off x="1524000" y="3169776"/>
              <a:ext cx="6096000" cy="14833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19200"/>
                    <a:gridCol w="1219200"/>
                    <a:gridCol w="1219200"/>
                    <a:gridCol w="1219200"/>
                    <a:gridCol w="1219200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dirty="0" smtClean="0">
                                    <a:latin typeface="Cambria Math"/>
                                  </a:rPr>
                                  <m:t>𝒌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i="1" dirty="0" smtClean="0">
                                    <a:latin typeface="Cambria Math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i="1" dirty="0" smtClean="0">
                                    <a:latin typeface="Cambria Math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i="1" dirty="0" smtClean="0">
                                    <a:latin typeface="Cambria Math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i="1" dirty="0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𝑘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𝑎𝑟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𝑟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𝑟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−40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−20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−10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−5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−8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−18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27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69448008"/>
                  </p:ext>
                </p:extLst>
              </p:nvPr>
            </p:nvGraphicFramePr>
            <p:xfrm>
              <a:off x="1524000" y="3169776"/>
              <a:ext cx="6096000" cy="14833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19200"/>
                    <a:gridCol w="1219200"/>
                    <a:gridCol w="1219200"/>
                    <a:gridCol w="1219200"/>
                    <a:gridCol w="1219200"/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1639" r="-400000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0000" t="-1639" r="-300000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00000" t="-1639" r="-200000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300000" t="-1639" r="-100000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400000" t="-1639" b="-300000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101639" r="-400000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0000" t="-101639" r="-300000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00000" t="-101639" r="-200000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300000" t="-101639" r="-100000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400000" t="-101639" b="-200000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0000" t="-205000" r="-300000" b="-1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00000" t="-205000" r="-200000" b="-1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300000" t="-205000" r="-100000" b="-1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400000" t="-205000" b="-103333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0000" t="-300000" r="-300000" b="-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00000" t="-300000" r="-200000" b="-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300000" t="-300000" r="-100000" b="-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400000" t="-300000" b="-1639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1780411"/>
                  </p:ext>
                </p:extLst>
              </p:nvPr>
            </p:nvGraphicFramePr>
            <p:xfrm>
              <a:off x="1524000" y="1012972"/>
              <a:ext cx="6096000" cy="97586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6096000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=−40 , −8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𝑟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GB" b="0" i="1" smtClean="0">
                                    <a:latin typeface="Cambria Math"/>
                                  </a:rPr>
                                  <m:t> , −</m:t>
                                </m:r>
                                <m:f>
                                  <m:f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1780411"/>
                  </p:ext>
                </p:extLst>
              </p:nvPr>
            </p:nvGraphicFramePr>
            <p:xfrm>
              <a:off x="1524000" y="1012972"/>
              <a:ext cx="6096000" cy="97586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6096000"/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b="-163934"/>
                          </a:stretch>
                        </a:blipFill>
                      </a:tcPr>
                    </a:tc>
                  </a:tr>
                  <a:tr h="60502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t="-61616" b="-101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2" name="TextBox 1"/>
          <p:cNvSpPr txBox="1"/>
          <p:nvPr/>
        </p:nvSpPr>
        <p:spPr>
          <a:xfrm>
            <a:off x="2483768" y="1268760"/>
            <a:ext cx="1050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Answer: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77896" y="1484784"/>
            <a:ext cx="14686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latin typeface="Comic Sans MS" panose="030F0702030302020204" pitchFamily="66" charset="0"/>
              </a:rPr>
              <a:t>, respectively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75656" y="2708920"/>
            <a:ext cx="896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Check: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2086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03237"/>
            <a:ext cx="8229600" cy="58221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>
                <a:latin typeface="Comic Sans MS" panose="030F0702030302020204" pitchFamily="66" charset="0"/>
              </a:rPr>
              <a:t>A Related Geometric Progression Problem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r>
              <a:rPr lang="en-GB" sz="2400" dirty="0" smtClean="0">
                <a:latin typeface="Comic Sans MS" panose="030F0702030302020204" pitchFamily="66" charset="0"/>
              </a:rPr>
              <a:t>The second term of a geometric progression is greater than the first term by 20.</a:t>
            </a:r>
            <a:br>
              <a:rPr lang="en-GB" sz="2400" dirty="0" smtClean="0">
                <a:latin typeface="Comic Sans MS" panose="030F0702030302020204" pitchFamily="66" charset="0"/>
              </a:rPr>
            </a:br>
            <a:endParaRPr lang="en-GB" sz="2400" dirty="0" smtClean="0">
              <a:latin typeface="Comic Sans MS" panose="030F0702030302020204" pitchFamily="66" charset="0"/>
            </a:endParaRPr>
          </a:p>
          <a:p>
            <a:r>
              <a:rPr lang="en-GB" sz="2400" dirty="0" smtClean="0">
                <a:latin typeface="Comic Sans MS" panose="030F0702030302020204" pitchFamily="66" charset="0"/>
              </a:rPr>
              <a:t>By what amount should the fourth term be greater than the first to yield a unique solution?</a:t>
            </a:r>
            <a:br>
              <a:rPr lang="en-GB" sz="2400" dirty="0" smtClean="0">
                <a:latin typeface="Comic Sans MS" panose="030F0702030302020204" pitchFamily="66" charset="0"/>
              </a:rPr>
            </a:br>
            <a:endParaRPr lang="en-GB" sz="2400" dirty="0" smtClean="0">
              <a:latin typeface="Comic Sans MS" panose="030F0702030302020204" pitchFamily="66" charset="0"/>
            </a:endParaRPr>
          </a:p>
          <a:p>
            <a:r>
              <a:rPr lang="en-GB" sz="2400" dirty="0" smtClean="0">
                <a:latin typeface="Comic Sans MS" panose="030F0702030302020204" pitchFamily="66" charset="0"/>
              </a:rPr>
              <a:t>Find the first term and common ratio</a:t>
            </a:r>
            <a:r>
              <a:rPr lang="en-GB" dirty="0" smtClean="0">
                <a:latin typeface="Comic Sans MS" panose="030F0702030302020204" pitchFamily="66" charset="0"/>
              </a:rPr>
              <a:t>.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6067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5" name="Table 1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9332026"/>
                  </p:ext>
                </p:extLst>
              </p:nvPr>
            </p:nvGraphicFramePr>
            <p:xfrm>
              <a:off x="1524000" y="2813328"/>
              <a:ext cx="6096000" cy="3275522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6096000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:r>
                            <a:rPr lang="en-GB" b="0" dirty="0" smtClean="0"/>
                            <a:t>                                     </a:t>
                          </a:r>
                          <a14:m>
                            <m:oMath xmlns:m="http://schemas.openxmlformats.org/officeDocument/2006/math">
                              <m:r>
                                <a:rPr lang="en-GB" b="0" i="0" smtClean="0">
                                  <a:latin typeface="Cambria Math"/>
                                </a:rPr>
                                <m:t>20</m:t>
                              </m:r>
                              <m:d>
                                <m:dPr>
                                  <m:ctrlPr>
                                    <a:rPr lang="en-GB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GB" b="0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b="0" i="1" smtClean="0">
                                          <a:latin typeface="Cambria Math"/>
                                        </a:rPr>
                                        <m:t>𝑟</m:t>
                                      </m:r>
                                    </m:e>
                                    <m:sup>
                                      <m:r>
                                        <a:rPr lang="en-GB" b="0" i="1" smtClean="0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en-GB" smtClean="0">
                                  <a:latin typeface="Cambria Math"/>
                                </a:rPr>
                                <m:t>=</m:t>
                              </m:r>
                              <m:r>
                                <m:rPr>
                                  <m:sty m:val="p"/>
                                </m:rPr>
                                <a:rPr lang="en-GB" b="0" i="0" smtClean="0">
                                  <a:latin typeface="Cambria Math"/>
                                </a:rPr>
                                <m:t>Q</m:t>
                              </m:r>
                              <m:d>
                                <m:dPr>
                                  <m:ctrlPr>
                                    <a:rPr lang="en-GB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𝑟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</m:oMath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:r>
                            <a:rPr lang="en-GB" b="0" dirty="0" smtClean="0"/>
                            <a:t>                </a:t>
                          </a: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/>
                                </a:rPr>
                                <m:t>20</m:t>
                              </m:r>
                              <m:d>
                                <m:dPr>
                                  <m:ctrlPr>
                                    <a:rPr lang="en-GB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GB" b="0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b="0" i="1" smtClean="0">
                                          <a:latin typeface="Cambria Math"/>
                                        </a:rPr>
                                        <m:t>𝑟</m:t>
                                      </m:r>
                                    </m:e>
                                    <m:sup>
                                      <m:r>
                                        <a:rPr lang="en-GB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𝑟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GB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𝑟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en-GB" smtClean="0">
                                  <a:latin typeface="Cambria Math"/>
                                </a:rPr>
                                <m:t>=</m:t>
                              </m:r>
                              <m:r>
                                <m:rPr>
                                  <m:sty m:val="p"/>
                                </m:rPr>
                                <a:rPr lang="en-GB" b="0" i="0" smtClean="0">
                                  <a:latin typeface="Cambria Math"/>
                                </a:rPr>
                                <m:t>Q</m:t>
                              </m:r>
                              <m:d>
                                <m:dPr>
                                  <m:ctrlPr>
                                    <a:rPr lang="en-GB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𝑟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</m:oMath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:r>
                            <a:rPr lang="en-GB" b="0" dirty="0" smtClean="0"/>
                            <a:t>                          </a:t>
                          </a:r>
                          <a14:m>
                            <m:oMath xmlns:m="http://schemas.openxmlformats.org/officeDocument/2006/math">
                              <m:r>
                                <a:rPr lang="en-GB" b="0" i="0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mtClean="0">
                                  <a:latin typeface="Cambria Math"/>
                                </a:rPr>
                                <m:t>0</m:t>
                              </m:r>
                              <m:sSup>
                                <m:sSupPr>
                                  <m:ctrlPr>
                                    <a:rPr lang="en-GB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dirty="0" smtClean="0">
                                      <a:latin typeface="Cambria Math"/>
                                    </a:rPr>
                                    <m:t>𝑟</m:t>
                                  </m:r>
                                </m:e>
                                <m:sup>
                                  <m:r>
                                    <a:rPr lang="en-GB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mtClean="0">
                                  <a:latin typeface="Cambria Math"/>
                                </a:rPr>
                                <m:t>+20</m:t>
                              </m:r>
                              <m:r>
                                <a:rPr lang="en-GB" b="0" i="1" dirty="0" smtClean="0">
                                  <a:latin typeface="Cambria Math"/>
                                </a:rPr>
                                <m:t>𝑟</m:t>
                              </m:r>
                              <m:r>
                                <a:rPr lang="en-GB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b="0" i="0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mtClean="0">
                                  <a:latin typeface="Cambria Math"/>
                                </a:rPr>
                                <m:t>0=</m:t>
                              </m:r>
                              <m:r>
                                <m:rPr>
                                  <m:sty m:val="p"/>
                                </m:rPr>
                                <a:rPr lang="en-GB" b="0" i="0" smtClean="0">
                                  <a:latin typeface="Cambria Math"/>
                                </a:rPr>
                                <m:t>Q</m:t>
                              </m:r>
                            </m:oMath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b="0" dirty="0" smtClean="0"/>
                            <a:t>              </a:t>
                          </a:r>
                          <a14:m>
                            <m:oMath xmlns:m="http://schemas.openxmlformats.org/officeDocument/2006/math">
                              <m:r>
                                <a:rPr lang="en-GB" b="0" i="0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mtClean="0">
                                  <a:latin typeface="Cambria Math"/>
                                </a:rPr>
                                <m:t>0</m:t>
                              </m:r>
                              <m:sSup>
                                <m:sSupPr>
                                  <m:ctrlPr>
                                    <a:rPr lang="en-GB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𝑟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mtClean="0">
                                  <a:latin typeface="Cambria Math"/>
                                </a:rPr>
                                <m:t>+20</m:t>
                              </m:r>
                              <m:r>
                                <a:rPr lang="en-GB" b="0" i="1" dirty="0" smtClean="0">
                                  <a:latin typeface="Cambria Math"/>
                                </a:rPr>
                                <m:t>𝑟</m:t>
                              </m:r>
                              <m:r>
                                <a:rPr lang="en-GB" smtClean="0">
                                  <a:latin typeface="Cambria Math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lang="en-GB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20−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𝑄</m:t>
                                  </m:r>
                                </m:e>
                              </m:d>
                              <m:r>
                                <a:rPr lang="en-GB" smtClean="0">
                                  <a:latin typeface="Cambria Math"/>
                                </a:rPr>
                                <m:t>=</m:t>
                              </m:r>
                              <m:r>
                                <a:rPr lang="en-GB" b="0" i="0" smtClean="0">
                                  <a:latin typeface="Cambria Math"/>
                                </a:rPr>
                                <m:t>0</m:t>
                              </m:r>
                            </m:oMath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𝑟</m:t>
                                </m:r>
                                <m:r>
                                  <a:rPr lang="en-GB" b="0" i="0" smtClean="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−20</m:t>
                                    </m:r>
                                    <m:r>
                                      <a:rPr lang="en-GB" b="0" i="1" smtClean="0">
                                        <a:latin typeface="Cambria Math"/>
                                        <a:ea typeface="Cambria Math"/>
                                      </a:rPr>
                                      <m:t>±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GB" b="0" i="1" smtClean="0"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GB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400−4</m:t>
                                        </m:r>
                                        <m:d>
                                          <m:dPr>
                                            <m:ctrlPr>
                                              <a:rPr lang="en-GB" b="0" i="1" smtClean="0">
                                                <a:latin typeface="Cambria Math"/>
                                                <a:ea typeface="Cambria Math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GB" b="0" i="1" smtClean="0">
                                                <a:latin typeface="Cambria Math"/>
                                                <a:ea typeface="Cambria Math"/>
                                              </a:rPr>
                                              <m:t>20</m:t>
                                            </m:r>
                                          </m:e>
                                        </m:d>
                                        <m:d>
                                          <m:dPr>
                                            <m:ctrlPr>
                                              <a:rPr lang="en-GB" b="0" i="1" smtClean="0">
                                                <a:latin typeface="Cambria Math"/>
                                                <a:ea typeface="Cambria Math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GB" b="0" i="1" smtClean="0">
                                                <a:latin typeface="Cambria Math"/>
                                                <a:ea typeface="Cambria Math"/>
                                              </a:rPr>
                                              <m:t>20−</m:t>
                                            </m:r>
                                            <m:r>
                                              <a:rPr lang="en-GB" b="0" i="1" smtClean="0">
                                                <a:latin typeface="Cambria Math"/>
                                                <a:ea typeface="Cambria Math"/>
                                              </a:rPr>
                                              <m:t>𝑄</m:t>
                                            </m:r>
                                          </m:e>
                                        </m:d>
                                      </m:e>
                                    </m:rad>
                                  </m:num>
                                  <m:den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40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𝑟</m:t>
                                </m:r>
                                <m:r>
                                  <a:rPr lang="en-GB" b="0" i="0" smtClean="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−20</m:t>
                                    </m:r>
                                    <m:r>
                                      <a:rPr lang="en-GB" b="0" i="1" smtClean="0">
                                        <a:latin typeface="Cambria Math"/>
                                        <a:ea typeface="Cambria Math"/>
                                      </a:rPr>
                                      <m:t>±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GB" b="0" i="1" smtClean="0"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GB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80</m:t>
                                        </m:r>
                                        <m:r>
                                          <a:rPr lang="en-GB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𝑄</m:t>
                                        </m:r>
                                        <m:r>
                                          <a:rPr lang="en-GB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−1200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40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GB" dirty="0" smtClean="0">
                              <a:latin typeface="Comic Sans MS" panose="030F0702030302020204" pitchFamily="66" charset="0"/>
                            </a:rPr>
                            <a:t>For a unique solution 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i="1" smtClean="0"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80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𝑄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−1200</m:t>
                                  </m:r>
                                </m:e>
                              </m:rad>
                              <m:r>
                                <a:rPr lang="en-GB" b="0" i="1" smtClean="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lang="en-GB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15" name="Table 1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9332026"/>
                  </p:ext>
                </p:extLst>
              </p:nvPr>
            </p:nvGraphicFramePr>
            <p:xfrm>
              <a:off x="1524000" y="2813328"/>
              <a:ext cx="6096000" cy="3275522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6096000"/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1639" b="-803279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101639" b="-703279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205000" b="-615000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300000" b="-504918"/>
                          </a:stretch>
                        </a:blipFill>
                      </a:tcPr>
                    </a:tc>
                  </a:tr>
                  <a:tr h="68853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215929" b="-172566"/>
                          </a:stretch>
                        </a:blipFill>
                      </a:tcPr>
                    </a:tc>
                  </a:tr>
                  <a:tr h="68002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318750" b="-74107"/>
                          </a:stretch>
                        </a:blipFill>
                      </a:tcPr>
                    </a:tc>
                  </a:tr>
                  <a:tr h="42360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679710" b="-2029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03390246"/>
                  </p:ext>
                </p:extLst>
              </p:nvPr>
            </p:nvGraphicFramePr>
            <p:xfrm>
              <a:off x="1524000" y="1661200"/>
              <a:ext cx="6096000" cy="115331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048000"/>
                    <a:gridCol w="3048000"/>
                  </a:tblGrid>
                  <a:tr h="507648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𝑎𝑟</m:t>
                                </m:r>
                                <m:r>
                                  <a:rPr lang="en-GB" b="0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GB" b="0" smtClean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20</m:t>
                                </m:r>
                              </m:oMath>
                            </m:oMathPara>
                          </a14:m>
                          <a:endParaRPr lang="en-GB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𝑟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3</m:t>
                                    </m:r>
                                  </m:sup>
                                </m:sSup>
                                <m:r>
                                  <a:rPr lang="en-GB" b="0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GB" b="0" smtClean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𝑄</m:t>
                                </m:r>
                              </m:oMath>
                            </m:oMathPara>
                          </a14:m>
                          <a:endParaRPr lang="en-GB" b="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20</m:t>
                                    </m:r>
                                  </m:num>
                                  <m:den>
                                    <m:d>
                                      <m:dPr>
                                        <m:ctrlPr>
                                          <a:rPr lang="en-GB" b="0" i="1" smtClean="0"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GB" b="0" i="1" smtClean="0">
                                            <a:latin typeface="Cambria Math"/>
                                          </a:rPr>
                                          <m:t>𝑟</m:t>
                                        </m:r>
                                        <m:r>
                                          <a:rPr lang="en-GB" b="0" i="1" smtClean="0">
                                            <a:latin typeface="Cambria Math"/>
                                          </a:rPr>
                                          <m:t>−1</m:t>
                                        </m:r>
                                      </m:e>
                                    </m:d>
                                  </m:den>
                                </m:f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GB" smtClean="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GB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m:rPr>
                                        <m:sty m:val="p"/>
                                      </m:rPr>
                                      <a:rPr lang="en-GB" b="0" i="0" smtClean="0">
                                        <a:latin typeface="Cambria Math"/>
                                      </a:rPr>
                                      <m:t>Q</m:t>
                                    </m:r>
                                  </m:num>
                                  <m:den>
                                    <m:d>
                                      <m:dPr>
                                        <m:ctrlPr>
                                          <a:rPr lang="en-GB" b="0" i="1" smtClean="0"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sSup>
                                          <m:sSupPr>
                                            <m:ctrlPr>
                                              <a:rPr lang="en-GB" b="0" i="1" smtClean="0">
                                                <a:latin typeface="Cambria Math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GB" b="0" i="1" smtClean="0">
                                                <a:latin typeface="Cambria Math"/>
                                              </a:rPr>
                                              <m:t>𝑟</m:t>
                                            </m:r>
                                          </m:e>
                                          <m:sup>
                                            <m:r>
                                              <a:rPr lang="en-GB" b="0" i="1" smtClean="0">
                                                <a:latin typeface="Cambria Math"/>
                                              </a:rPr>
                                              <m:t>3</m:t>
                                            </m:r>
                                          </m:sup>
                                        </m:sSup>
                                        <m:r>
                                          <a:rPr lang="en-GB" b="0" i="1" smtClean="0">
                                            <a:latin typeface="Cambria Math"/>
                                          </a:rPr>
                                          <m:t>−1</m:t>
                                        </m:r>
                                      </m:e>
                                    </m:d>
                                  </m:den>
                                </m:f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03390246"/>
                  </p:ext>
                </p:extLst>
              </p:nvPr>
            </p:nvGraphicFramePr>
            <p:xfrm>
              <a:off x="1524000" y="1661200"/>
              <a:ext cx="6096000" cy="115331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048000"/>
                    <a:gridCol w="3048000"/>
                  </a:tblGrid>
                  <a:tr h="50764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t="-1205" r="-100000" b="-1277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100000" t="-1205" b="-127711"/>
                          </a:stretch>
                        </a:blipFill>
                      </a:tcPr>
                    </a:tc>
                  </a:tr>
                  <a:tr h="64566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t="-79245" r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100000" t="-79245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11" name="Rectangle 10"/>
          <p:cNvSpPr/>
          <p:nvPr/>
        </p:nvSpPr>
        <p:spPr>
          <a:xfrm>
            <a:off x="2915816" y="3573016"/>
            <a:ext cx="5256584" cy="792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2267744" y="3140968"/>
            <a:ext cx="5256584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65418604"/>
                  </p:ext>
                </p:extLst>
              </p:nvPr>
            </p:nvGraphicFramePr>
            <p:xfrm>
              <a:off x="1524000" y="260648"/>
              <a:ext cx="6096000" cy="11125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19200"/>
                    <a:gridCol w="1219200"/>
                    <a:gridCol w="1219200"/>
                    <a:gridCol w="1219200"/>
                    <a:gridCol w="1219200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dirty="0" smtClean="0">
                                    <a:latin typeface="Cambria Math"/>
                                  </a:rPr>
                                  <m:t>𝒌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i="1" dirty="0" smtClean="0">
                                    <a:latin typeface="Cambria Math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i="1" dirty="0" smtClean="0">
                                    <a:latin typeface="Cambria Math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i="1" dirty="0" smtClean="0">
                                    <a:latin typeface="Cambria Math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i="1" dirty="0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𝑘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𝑎𝑟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𝑟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𝑟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+20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𝑄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65418604"/>
                  </p:ext>
                </p:extLst>
              </p:nvPr>
            </p:nvGraphicFramePr>
            <p:xfrm>
              <a:off x="1524000" y="260648"/>
              <a:ext cx="6096000" cy="11125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19200"/>
                    <a:gridCol w="1219200"/>
                    <a:gridCol w="1219200"/>
                    <a:gridCol w="1219200"/>
                    <a:gridCol w="1219200"/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t="-1639" r="-400000" b="-2065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100000" t="-1639" r="-300000" b="-2065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200000" t="-1639" r="-200000" b="-2065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300000" t="-1639" r="-100000" b="-2065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400000" t="-1639" b="-206557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t="-103333" r="-400000" b="-11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100000" t="-103333" r="-300000" b="-11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200000" t="-103333" r="-200000" b="-11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300000" t="-103333" r="-100000" b="-11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400000" t="-103333" b="-110000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200000" t="-200000" r="-200000" b="-819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400000" t="-200000" b="-8197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7" name="Rectangle 6"/>
          <p:cNvSpPr/>
          <p:nvPr/>
        </p:nvSpPr>
        <p:spPr>
          <a:xfrm>
            <a:off x="1547664" y="5661248"/>
            <a:ext cx="5256584" cy="7200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203848" y="5013176"/>
            <a:ext cx="5256584" cy="792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771800" y="4293096"/>
            <a:ext cx="5256584" cy="792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2195736" y="3933056"/>
            <a:ext cx="5256584" cy="792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3347864" y="2780928"/>
            <a:ext cx="5256584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6448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7" grpId="0" animBg="1"/>
      <p:bldP spid="8" grpId="0" animBg="1"/>
      <p:bldP spid="9" grpId="0" animBg="1"/>
      <p:bldP spid="10" grpId="0" animBg="1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5" name="Table 1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73623213"/>
                  </p:ext>
                </p:extLst>
              </p:nvPr>
            </p:nvGraphicFramePr>
            <p:xfrm>
              <a:off x="1524000" y="2813328"/>
              <a:ext cx="6096000" cy="3275522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6096000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:r>
                            <a:rPr lang="en-GB" b="0" dirty="0" smtClean="0"/>
                            <a:t>                                     </a:t>
                          </a:r>
                          <a14:m>
                            <m:oMath xmlns:m="http://schemas.openxmlformats.org/officeDocument/2006/math">
                              <m:r>
                                <a:rPr lang="en-GB" b="0" i="0" smtClean="0">
                                  <a:latin typeface="Cambria Math"/>
                                </a:rPr>
                                <m:t>20</m:t>
                              </m:r>
                              <m:d>
                                <m:dPr>
                                  <m:ctrlPr>
                                    <a:rPr lang="en-GB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GB" b="0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b="0" i="1" smtClean="0">
                                          <a:latin typeface="Cambria Math"/>
                                        </a:rPr>
                                        <m:t>𝑟</m:t>
                                      </m:r>
                                    </m:e>
                                    <m:sup>
                                      <m:r>
                                        <a:rPr lang="en-GB" b="0" i="1" smtClean="0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en-GB" smtClean="0">
                                  <a:latin typeface="Cambria Math"/>
                                </a:rPr>
                                <m:t>=</m:t>
                              </m:r>
                              <m:r>
                                <m:rPr>
                                  <m:sty m:val="p"/>
                                </m:rPr>
                                <a:rPr lang="en-GB" b="0" i="0" smtClean="0">
                                  <a:latin typeface="Cambria Math"/>
                                </a:rPr>
                                <m:t>Q</m:t>
                              </m:r>
                              <m:d>
                                <m:dPr>
                                  <m:ctrlPr>
                                    <a:rPr lang="en-GB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𝑟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</m:oMath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:r>
                            <a:rPr lang="en-GB" b="0" dirty="0" smtClean="0"/>
                            <a:t>                </a:t>
                          </a: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/>
                                </a:rPr>
                                <m:t>20</m:t>
                              </m:r>
                              <m:d>
                                <m:dPr>
                                  <m:ctrlPr>
                                    <a:rPr lang="en-GB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GB" b="0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b="0" i="1" smtClean="0">
                                          <a:latin typeface="Cambria Math"/>
                                        </a:rPr>
                                        <m:t>𝑟</m:t>
                                      </m:r>
                                    </m:e>
                                    <m:sup>
                                      <m:r>
                                        <a:rPr lang="en-GB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𝑟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GB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𝑟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en-GB" smtClean="0">
                                  <a:latin typeface="Cambria Math"/>
                                </a:rPr>
                                <m:t>=</m:t>
                              </m:r>
                              <m:r>
                                <m:rPr>
                                  <m:sty m:val="p"/>
                                </m:rPr>
                                <a:rPr lang="en-GB" b="0" i="0" smtClean="0">
                                  <a:latin typeface="Cambria Math"/>
                                </a:rPr>
                                <m:t>Q</m:t>
                              </m:r>
                              <m:d>
                                <m:dPr>
                                  <m:ctrlPr>
                                    <a:rPr lang="en-GB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𝑟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</m:oMath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:r>
                            <a:rPr lang="en-GB" b="0" dirty="0" smtClean="0"/>
                            <a:t>                          </a:t>
                          </a:r>
                          <a14:m>
                            <m:oMath xmlns:m="http://schemas.openxmlformats.org/officeDocument/2006/math">
                              <m:r>
                                <a:rPr lang="en-GB" b="0" i="0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mtClean="0">
                                  <a:latin typeface="Cambria Math"/>
                                </a:rPr>
                                <m:t>0</m:t>
                              </m:r>
                              <m:sSup>
                                <m:sSupPr>
                                  <m:ctrlPr>
                                    <a:rPr lang="en-GB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dirty="0" smtClean="0">
                                      <a:latin typeface="Cambria Math"/>
                                    </a:rPr>
                                    <m:t>𝑟</m:t>
                                  </m:r>
                                </m:e>
                                <m:sup>
                                  <m:r>
                                    <a:rPr lang="en-GB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mtClean="0">
                                  <a:latin typeface="Cambria Math"/>
                                </a:rPr>
                                <m:t>+20</m:t>
                              </m:r>
                              <m:r>
                                <a:rPr lang="en-GB" b="0" i="1" dirty="0" smtClean="0">
                                  <a:latin typeface="Cambria Math"/>
                                </a:rPr>
                                <m:t>𝑟</m:t>
                              </m:r>
                              <m:r>
                                <a:rPr lang="en-GB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b="0" i="0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mtClean="0">
                                  <a:latin typeface="Cambria Math"/>
                                </a:rPr>
                                <m:t>0=</m:t>
                              </m:r>
                              <m:r>
                                <m:rPr>
                                  <m:sty m:val="p"/>
                                </m:rPr>
                                <a:rPr lang="en-GB" b="0" i="0" smtClean="0">
                                  <a:latin typeface="Cambria Math"/>
                                </a:rPr>
                                <m:t>Q</m:t>
                              </m:r>
                            </m:oMath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b="0" dirty="0" smtClean="0"/>
                            <a:t>              </a:t>
                          </a:r>
                          <a14:m>
                            <m:oMath xmlns:m="http://schemas.openxmlformats.org/officeDocument/2006/math">
                              <m:r>
                                <a:rPr lang="en-GB" b="0" i="0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mtClean="0">
                                  <a:latin typeface="Cambria Math"/>
                                </a:rPr>
                                <m:t>0</m:t>
                              </m:r>
                              <m:sSup>
                                <m:sSupPr>
                                  <m:ctrlPr>
                                    <a:rPr lang="en-GB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𝑟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mtClean="0">
                                  <a:latin typeface="Cambria Math"/>
                                </a:rPr>
                                <m:t>+20</m:t>
                              </m:r>
                              <m:r>
                                <a:rPr lang="en-GB" b="0" i="1" dirty="0" smtClean="0">
                                  <a:latin typeface="Cambria Math"/>
                                </a:rPr>
                                <m:t>𝑟</m:t>
                              </m:r>
                              <m:r>
                                <a:rPr lang="en-GB" smtClean="0">
                                  <a:latin typeface="Cambria Math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lang="en-GB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20−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𝑄</m:t>
                                  </m:r>
                                </m:e>
                              </m:d>
                              <m:r>
                                <a:rPr lang="en-GB" smtClean="0">
                                  <a:latin typeface="Cambria Math"/>
                                </a:rPr>
                                <m:t>=</m:t>
                              </m:r>
                              <m:r>
                                <a:rPr lang="en-GB" b="0" i="0" smtClean="0">
                                  <a:latin typeface="Cambria Math"/>
                                </a:rPr>
                                <m:t>0</m:t>
                              </m:r>
                            </m:oMath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𝑟</m:t>
                                </m:r>
                                <m:r>
                                  <a:rPr lang="en-GB" b="0" i="0" smtClean="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−20</m:t>
                                    </m:r>
                                    <m:r>
                                      <a:rPr lang="en-GB" b="0" i="1" smtClean="0">
                                        <a:latin typeface="Cambria Math"/>
                                        <a:ea typeface="Cambria Math"/>
                                      </a:rPr>
                                      <m:t>±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GB" b="0" i="1" smtClean="0"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GB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400−4</m:t>
                                        </m:r>
                                        <m:d>
                                          <m:dPr>
                                            <m:ctrlPr>
                                              <a:rPr lang="en-GB" b="0" i="1" smtClean="0">
                                                <a:latin typeface="Cambria Math"/>
                                                <a:ea typeface="Cambria Math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GB" b="0" i="1" smtClean="0">
                                                <a:latin typeface="Cambria Math"/>
                                                <a:ea typeface="Cambria Math"/>
                                              </a:rPr>
                                              <m:t>20</m:t>
                                            </m:r>
                                          </m:e>
                                        </m:d>
                                        <m:d>
                                          <m:dPr>
                                            <m:ctrlPr>
                                              <a:rPr lang="en-GB" b="0" i="1" smtClean="0">
                                                <a:latin typeface="Cambria Math"/>
                                                <a:ea typeface="Cambria Math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GB" b="0" i="1" smtClean="0">
                                                <a:latin typeface="Cambria Math"/>
                                                <a:ea typeface="Cambria Math"/>
                                              </a:rPr>
                                              <m:t>20−</m:t>
                                            </m:r>
                                            <m:r>
                                              <a:rPr lang="en-GB" b="0" i="1" smtClean="0">
                                                <a:latin typeface="Cambria Math"/>
                                                <a:ea typeface="Cambria Math"/>
                                              </a:rPr>
                                              <m:t>𝑄</m:t>
                                            </m:r>
                                          </m:e>
                                        </m:d>
                                      </m:e>
                                    </m:rad>
                                  </m:num>
                                  <m:den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40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𝑟</m:t>
                                </m:r>
                                <m:r>
                                  <a:rPr lang="en-GB" b="0" i="0" smtClean="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−20</m:t>
                                    </m:r>
                                    <m:r>
                                      <a:rPr lang="en-GB" b="0" i="1" smtClean="0">
                                        <a:latin typeface="Cambria Math"/>
                                        <a:ea typeface="Cambria Math"/>
                                      </a:rPr>
                                      <m:t>±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GB" b="0" i="1" smtClean="0"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GB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80</m:t>
                                        </m:r>
                                        <m:r>
                                          <a:rPr lang="en-GB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𝑄</m:t>
                                        </m:r>
                                        <m:r>
                                          <a:rPr lang="en-GB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−1200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40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GB" dirty="0" smtClean="0">
                              <a:latin typeface="Comic Sans MS" panose="030F0702030302020204" pitchFamily="66" charset="0"/>
                            </a:rPr>
                            <a:t>For a unique solution 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i="1" smtClean="0"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80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𝑄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−1200</m:t>
                                  </m:r>
                                </m:e>
                              </m:rad>
                              <m:r>
                                <a:rPr lang="en-GB" b="0" i="1" smtClean="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lang="en-GB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15" name="Table 1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73623213"/>
                  </p:ext>
                </p:extLst>
              </p:nvPr>
            </p:nvGraphicFramePr>
            <p:xfrm>
              <a:off x="1524000" y="2813328"/>
              <a:ext cx="6096000" cy="3275522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6096000"/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1639" b="-803279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101639" b="-703279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205000" b="-615000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300000" b="-504918"/>
                          </a:stretch>
                        </a:blipFill>
                      </a:tcPr>
                    </a:tc>
                  </a:tr>
                  <a:tr h="68853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215929" b="-172566"/>
                          </a:stretch>
                        </a:blipFill>
                      </a:tcPr>
                    </a:tc>
                  </a:tr>
                  <a:tr h="68002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318750" b="-74107"/>
                          </a:stretch>
                        </a:blipFill>
                      </a:tcPr>
                    </a:tc>
                  </a:tr>
                  <a:tr h="42360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679710" b="-2029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83220696"/>
                  </p:ext>
                </p:extLst>
              </p:nvPr>
            </p:nvGraphicFramePr>
            <p:xfrm>
              <a:off x="1524000" y="1661200"/>
              <a:ext cx="6096000" cy="115331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048000"/>
                    <a:gridCol w="3048000"/>
                  </a:tblGrid>
                  <a:tr h="507648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𝑎𝑟</m:t>
                                </m:r>
                                <m:r>
                                  <a:rPr lang="en-GB" b="0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GB" b="0" smtClean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20</m:t>
                                </m:r>
                              </m:oMath>
                            </m:oMathPara>
                          </a14:m>
                          <a:endParaRPr lang="en-GB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𝑟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3</m:t>
                                    </m:r>
                                  </m:sup>
                                </m:sSup>
                                <m:r>
                                  <a:rPr lang="en-GB" b="0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GB" b="0" smtClean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𝑄</m:t>
                                </m:r>
                              </m:oMath>
                            </m:oMathPara>
                          </a14:m>
                          <a:endParaRPr lang="en-GB" b="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20</m:t>
                                    </m:r>
                                  </m:num>
                                  <m:den>
                                    <m:d>
                                      <m:dPr>
                                        <m:ctrlPr>
                                          <a:rPr lang="en-GB" b="0" i="1" smtClean="0"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GB" b="0" i="1" smtClean="0">
                                            <a:latin typeface="Cambria Math"/>
                                          </a:rPr>
                                          <m:t>𝑟</m:t>
                                        </m:r>
                                        <m:r>
                                          <a:rPr lang="en-GB" b="0" i="1" smtClean="0">
                                            <a:latin typeface="Cambria Math"/>
                                          </a:rPr>
                                          <m:t>−1</m:t>
                                        </m:r>
                                      </m:e>
                                    </m:d>
                                  </m:den>
                                </m:f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GB" smtClean="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GB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m:rPr>
                                        <m:sty m:val="p"/>
                                      </m:rPr>
                                      <a:rPr lang="en-GB" b="0" i="0" smtClean="0">
                                        <a:latin typeface="Cambria Math"/>
                                      </a:rPr>
                                      <m:t>Q</m:t>
                                    </m:r>
                                  </m:num>
                                  <m:den>
                                    <m:d>
                                      <m:dPr>
                                        <m:ctrlPr>
                                          <a:rPr lang="en-GB" b="0" i="1" smtClean="0"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sSup>
                                          <m:sSupPr>
                                            <m:ctrlPr>
                                              <a:rPr lang="en-GB" b="0" i="1" smtClean="0">
                                                <a:latin typeface="Cambria Math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GB" b="0" i="1" smtClean="0">
                                                <a:latin typeface="Cambria Math"/>
                                              </a:rPr>
                                              <m:t>𝑟</m:t>
                                            </m:r>
                                          </m:e>
                                          <m:sup>
                                            <m:r>
                                              <a:rPr lang="en-GB" b="0" i="1" smtClean="0">
                                                <a:latin typeface="Cambria Math"/>
                                              </a:rPr>
                                              <m:t>3</m:t>
                                            </m:r>
                                          </m:sup>
                                        </m:sSup>
                                        <m:r>
                                          <a:rPr lang="en-GB" b="0" i="1" smtClean="0">
                                            <a:latin typeface="Cambria Math"/>
                                          </a:rPr>
                                          <m:t>−1</m:t>
                                        </m:r>
                                      </m:e>
                                    </m:d>
                                  </m:den>
                                </m:f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03390246"/>
                  </p:ext>
                </p:extLst>
              </p:nvPr>
            </p:nvGraphicFramePr>
            <p:xfrm>
              <a:off x="1524000" y="1661200"/>
              <a:ext cx="6096000" cy="115331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048000"/>
                    <a:gridCol w="3048000"/>
                  </a:tblGrid>
                  <a:tr h="50764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t="-1205" r="-100000" b="-1277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100000" t="-1205" b="-127711"/>
                          </a:stretch>
                        </a:blipFill>
                      </a:tcPr>
                    </a:tc>
                  </a:tr>
                  <a:tr h="64566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t="-79245" r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100000" t="-79245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5353543"/>
                  </p:ext>
                </p:extLst>
              </p:nvPr>
            </p:nvGraphicFramePr>
            <p:xfrm>
              <a:off x="1524000" y="260648"/>
              <a:ext cx="6096000" cy="11125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19200"/>
                    <a:gridCol w="1219200"/>
                    <a:gridCol w="1219200"/>
                    <a:gridCol w="1219200"/>
                    <a:gridCol w="1219200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dirty="0" smtClean="0">
                                    <a:latin typeface="Cambria Math"/>
                                  </a:rPr>
                                  <m:t>𝒌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i="1" dirty="0" smtClean="0">
                                    <a:latin typeface="Cambria Math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i="1" dirty="0" smtClean="0">
                                    <a:latin typeface="Cambria Math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i="1" dirty="0" smtClean="0">
                                    <a:latin typeface="Cambria Math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i="1" dirty="0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𝑘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𝑎𝑟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𝑟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𝑟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+20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𝑄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65418604"/>
                  </p:ext>
                </p:extLst>
              </p:nvPr>
            </p:nvGraphicFramePr>
            <p:xfrm>
              <a:off x="1524000" y="260648"/>
              <a:ext cx="6096000" cy="11125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19200"/>
                    <a:gridCol w="1219200"/>
                    <a:gridCol w="1219200"/>
                    <a:gridCol w="1219200"/>
                    <a:gridCol w="1219200"/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t="-1639" r="-400000" b="-2065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100000" t="-1639" r="-300000" b="-2065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200000" t="-1639" r="-200000" b="-2065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300000" t="-1639" r="-100000" b="-2065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400000" t="-1639" b="-206557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t="-103333" r="-400000" b="-11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100000" t="-103333" r="-300000" b="-11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200000" t="-103333" r="-200000" b="-11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300000" t="-103333" r="-100000" b="-11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400000" t="-103333" b="-110000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200000" t="-200000" r="-200000" b="-819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400000" t="-200000" b="-8197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536890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1" name="Table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85581090"/>
                  </p:ext>
                </p:extLst>
              </p:nvPr>
            </p:nvGraphicFramePr>
            <p:xfrm>
              <a:off x="323528" y="188640"/>
              <a:ext cx="8568952" cy="609497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8568952"/>
                  </a:tblGrid>
                  <a:tr h="549693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GB" smtClean="0">
                                    <a:latin typeface="Cambria Math"/>
                                  </a:rPr>
                                  <m:t>Q</m:t>
                                </m:r>
                                <m:r>
                                  <a:rPr lang="en-GB" smtClean="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GB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0" smtClean="0">
                                        <a:latin typeface="Cambria Math"/>
                                      </a:rPr>
                                      <m:t>12</m:t>
                                    </m:r>
                                    <m:r>
                                      <a:rPr lang="en-GB" smtClean="0">
                                        <a:latin typeface="Cambria Math"/>
                                      </a:rPr>
                                      <m:t>00</m:t>
                                    </m:r>
                                  </m:num>
                                  <m:den>
                                    <m:r>
                                      <a:rPr lang="en-GB" b="0" i="0" smtClean="0">
                                        <a:latin typeface="Cambria Math"/>
                                      </a:rPr>
                                      <m:t>8</m:t>
                                    </m:r>
                                    <m:r>
                                      <a:rPr lang="en-GB" smtClean="0">
                                        <a:latin typeface="Cambria Math"/>
                                      </a:rPr>
                                      <m:t>0</m:t>
                                    </m:r>
                                  </m:den>
                                </m:f>
                                <m:r>
                                  <a:rPr lang="en-GB" smtClean="0">
                                    <a:latin typeface="Cambria Math"/>
                                  </a:rPr>
                                  <m:t>=15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549693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mtClean="0">
                                    <a:latin typeface="Cambria Math"/>
                                  </a:rPr>
                                  <m:t>𝑟</m:t>
                                </m:r>
                                <m:r>
                                  <a:rPr lang="en-GB" smtClean="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GB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mtClean="0">
                                        <a:latin typeface="Cambria Math"/>
                                      </a:rPr>
                                      <m:t>−20</m:t>
                                    </m:r>
                                  </m:num>
                                  <m:den>
                                    <m:r>
                                      <a:rPr lang="en-GB" b="0" i="0" smtClean="0">
                                        <a:latin typeface="Cambria Math"/>
                                      </a:rPr>
                                      <m:t>4</m:t>
                                    </m:r>
                                    <m:r>
                                      <a:rPr lang="en-GB" smtClean="0">
                                        <a:latin typeface="Cambria Math"/>
                                      </a:rPr>
                                      <m:t>0</m:t>
                                    </m:r>
                                  </m:den>
                                </m:f>
                                <m:r>
                                  <a:rPr lang="en-GB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en-GB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0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924459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20</m:t>
                                    </m:r>
                                  </m:num>
                                  <m:den>
                                    <m:d>
                                      <m:dPr>
                                        <m:ctrlPr>
                                          <a:rPr lang="en-GB" b="0" i="1" smtClean="0"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GB" b="0" i="1" smtClean="0">
                                            <a:latin typeface="Cambria Math"/>
                                          </a:rPr>
                                          <m:t>−</m:t>
                                        </m:r>
                                        <m:f>
                                          <m:fPr>
                                            <m:ctrlPr>
                                              <a:rPr lang="en-GB" b="0" i="1" smtClean="0">
                                                <a:latin typeface="Cambria Math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lang="en-GB" b="0" i="1" smtClean="0">
                                                <a:latin typeface="Cambria Math"/>
                                              </a:rPr>
                                              <m:t>1</m:t>
                                            </m:r>
                                          </m:num>
                                          <m:den>
                                            <m:r>
                                              <a:rPr lang="en-GB" b="0" i="1" smtClean="0">
                                                <a:latin typeface="Cambria Math"/>
                                              </a:rPr>
                                              <m:t>2</m:t>
                                            </m:r>
                                          </m:den>
                                        </m:f>
                                        <m:r>
                                          <a:rPr lang="en-GB" b="0" i="1" smtClean="0">
                                            <a:latin typeface="Cambria Math"/>
                                          </a:rPr>
                                          <m:t>−1</m:t>
                                        </m:r>
                                      </m:e>
                                    </m:d>
                                  </m:den>
                                </m:f>
                                <m:r>
                                  <a:rPr lang="en-GB" b="0" i="1" smtClean="0">
                                    <a:latin typeface="Cambria Math"/>
                                  </a:rPr>
                                  <m:t>=−</m:t>
                                </m:r>
                                <m:f>
                                  <m:f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40</m:t>
                                    </m:r>
                                  </m:num>
                                  <m:den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35937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</a:tr>
                  <a:tr h="335937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</a:tr>
                  <a:tr h="335937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</a:tr>
                  <a:tr h="335937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</a:tr>
                  <a:tr h="207080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</a:tr>
                  <a:tr h="489392">
                    <a:tc>
                      <a:txBody>
                        <a:bodyPr/>
                        <a:lstStyle/>
                        <a:p>
                          <a:r>
                            <a:rPr lang="en-GB" dirty="0" smtClean="0">
                              <a:latin typeface="Comic Sans MS" panose="030F0702030302020204" pitchFamily="66" charset="0"/>
                            </a:rPr>
                            <a:t>If</a:t>
                          </a:r>
                          <a:r>
                            <a:rPr lang="en-GB" baseline="0" dirty="0" smtClean="0">
                              <a:latin typeface="Comic Sans MS" panose="030F0702030302020204" pitchFamily="66" charset="0"/>
                            </a:rPr>
                            <a:t> we used </a:t>
                          </a:r>
                          <a14:m>
                            <m:oMath xmlns:m="http://schemas.openxmlformats.org/officeDocument/2006/math">
                              <m:r>
                                <a:rPr lang="en-GB" baseline="0" dirty="0" smtClean="0">
                                  <a:latin typeface="Cambria Math"/>
                                </a:rPr>
                                <m:t>𝑃</m:t>
                              </m:r>
                            </m:oMath>
                          </a14:m>
                          <a:r>
                            <a:rPr lang="en-GB" baseline="0" dirty="0" smtClean="0"/>
                            <a:t> </a:t>
                          </a:r>
                          <a:r>
                            <a:rPr lang="en-GB" baseline="0" dirty="0" smtClean="0">
                              <a:latin typeface="Comic Sans MS" panose="030F0702030302020204" pitchFamily="66" charset="0"/>
                            </a:rPr>
                            <a:t>in stead of 20 the general </a:t>
                          </a:r>
                          <a:r>
                            <a:rPr lang="en-GB" dirty="0" smtClean="0">
                              <a:latin typeface="Comic Sans MS" panose="030F0702030302020204" pitchFamily="66" charset="0"/>
                            </a:rPr>
                            <a:t> solution  for  </a:t>
                          </a:r>
                          <a14:m>
                            <m:oMath xmlns:m="http://schemas.openxmlformats.org/officeDocument/2006/math">
                              <m:r>
                                <a:rPr lang="en-GB" b="0" i="1" dirty="0" smtClean="0">
                                  <a:latin typeface="Cambria Math"/>
                                </a:rPr>
                                <m:t>𝑟</m:t>
                              </m:r>
                            </m:oMath>
                          </a14:m>
                          <a:r>
                            <a:rPr lang="en-GB" dirty="0" smtClean="0">
                              <a:latin typeface="Comic Sans MS" panose="030F0702030302020204" pitchFamily="66" charset="0"/>
                            </a:rPr>
                            <a:t>  would be:</a:t>
                          </a:r>
                        </a:p>
                        <a:p>
                          <a:endParaRPr lang="en-GB" dirty="0" smtClean="0"/>
                        </a:p>
                      </a:txBody>
                      <a:tcPr/>
                    </a:tc>
                  </a:tr>
                  <a:tr h="857424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𝑟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𝑃</m:t>
                                    </m:r>
                                    <m:r>
                                      <a:rPr lang="en-GB" b="0" i="1" smtClean="0">
                                        <a:latin typeface="Cambria Math"/>
                                        <a:ea typeface="Cambria Math"/>
                                      </a:rPr>
                                      <m:t>±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GB" b="0" i="1" smtClean="0"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sSup>
                                          <m:sSupPr>
                                            <m:ctrlPr>
                                              <a:rPr lang="en-GB" b="0" i="1" smtClean="0">
                                                <a:latin typeface="Cambria Math"/>
                                                <a:ea typeface="Cambria Math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GB" b="0" i="1" smtClean="0">
                                                <a:latin typeface="Cambria Math"/>
                                                <a:ea typeface="Cambria Math"/>
                                              </a:rPr>
                                              <m:t>𝑃</m:t>
                                            </m:r>
                                          </m:e>
                                          <m:sup>
                                            <m:r>
                                              <a:rPr lang="en-GB" b="0" i="1" smtClean="0">
                                                <a:latin typeface="Cambria Math"/>
                                                <a:ea typeface="Cambria Math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  <m:r>
                                          <a:rPr lang="en-GB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−4</m:t>
                                        </m:r>
                                        <m:r>
                                          <a:rPr lang="en-GB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𝑃</m:t>
                                        </m:r>
                                        <m:d>
                                          <m:dPr>
                                            <m:ctrlPr>
                                              <a:rPr lang="en-GB" b="0" i="1" smtClean="0">
                                                <a:latin typeface="Cambria Math"/>
                                                <a:ea typeface="Cambria Math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GB" b="0" i="1" smtClean="0">
                                                <a:latin typeface="Cambria Math"/>
                                                <a:ea typeface="Cambria Math"/>
                                              </a:rPr>
                                              <m:t>𝑃</m:t>
                                            </m:r>
                                            <m:r>
                                              <a:rPr lang="en-GB" b="0" i="1" smtClean="0">
                                                <a:latin typeface="Cambria Math"/>
                                                <a:ea typeface="Cambria Math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en-GB" b="0" i="1" smtClean="0">
                                                <a:latin typeface="Cambria Math"/>
                                                <a:ea typeface="Cambria Math"/>
                                              </a:rPr>
                                              <m:t>𝑄</m:t>
                                            </m:r>
                                          </m:e>
                                        </m:d>
                                      </m:e>
                                    </m:rad>
                                  </m:num>
                                  <m:den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2</m:t>
                                    </m:r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𝑃</m:t>
                                    </m:r>
                                  </m:den>
                                </m:f>
                                <m:r>
                                  <a:rPr lang="en-GB" b="0" i="1" smtClean="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𝑃</m:t>
                                    </m:r>
                                    <m:r>
                                      <a:rPr lang="en-GB" b="0" i="1" smtClean="0">
                                        <a:latin typeface="Cambria Math"/>
                                        <a:ea typeface="Cambria Math"/>
                                      </a:rPr>
                                      <m:t>±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GB" b="0" i="1" smtClean="0"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GB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4</m:t>
                                        </m:r>
                                        <m:r>
                                          <a:rPr lang="en-GB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𝑃𝑄</m:t>
                                        </m:r>
                                        <m:r>
                                          <a:rPr lang="en-GB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−3</m:t>
                                        </m:r>
                                        <m:sSup>
                                          <m:sSupPr>
                                            <m:ctrlPr>
                                              <a:rPr lang="en-GB" b="0" i="1" smtClean="0">
                                                <a:latin typeface="Cambria Math"/>
                                                <a:ea typeface="Cambria Math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GB" b="0" i="1" smtClean="0">
                                                <a:latin typeface="Cambria Math"/>
                                                <a:ea typeface="Cambria Math"/>
                                              </a:rPr>
                                              <m:t>𝑃</m:t>
                                            </m:r>
                                          </m:e>
                                          <m:sup>
                                            <m:r>
                                              <a:rPr lang="en-GB" b="0" i="1" smtClean="0">
                                                <a:latin typeface="Cambria Math"/>
                                                <a:ea typeface="Cambria Math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</m:e>
                                    </m:rad>
                                  </m:num>
                                  <m:den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2</m:t>
                                    </m:r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𝑃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dirty="0" smtClean="0"/>
                        </a:p>
                      </a:txBody>
                      <a:tcPr/>
                    </a:tc>
                  </a:tr>
                  <a:tr h="630595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dirty="0" smtClean="0">
                              <a:latin typeface="Comic Sans MS" panose="030F0702030302020204" pitchFamily="66" charset="0"/>
                            </a:rPr>
                            <a:t>Showing that</a:t>
                          </a:r>
                          <a:r>
                            <a:rPr lang="en-GB" dirty="0" smtClean="0"/>
                            <a:t> 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smtClean="0">
                                      <a:latin typeface="Cambria Math"/>
                                    </a:rPr>
                                    <m:t>𝑄</m:t>
                                  </m:r>
                                </m:num>
                                <m:den>
                                  <m:r>
                                    <a:rPr lang="en-GB" sz="2400" smtClean="0">
                                      <a:latin typeface="Cambria Math"/>
                                    </a:rPr>
                                    <m:t>𝑃</m:t>
                                  </m:r>
                                </m:den>
                              </m:f>
                              <m:r>
                                <a:rPr lang="en-GB" sz="2400" smtClean="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smtClean="0"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400" smtClean="0"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 smtClean="0"/>
                            <a:t> </a:t>
                          </a:r>
                          <a:r>
                            <a:rPr lang="en-GB" dirty="0" smtClean="0"/>
                            <a:t>  </a:t>
                          </a:r>
                          <a:r>
                            <a:rPr lang="en-GB" dirty="0" smtClean="0">
                              <a:latin typeface="Comic Sans MS" panose="030F0702030302020204" pitchFamily="66" charset="0"/>
                            </a:rPr>
                            <a:t>yields a single</a:t>
                          </a:r>
                          <a:r>
                            <a:rPr lang="en-GB" baseline="0" dirty="0" smtClean="0">
                              <a:latin typeface="Comic Sans MS" panose="030F0702030302020204" pitchFamily="66" charset="0"/>
                            </a:rPr>
                            <a:t> solution with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aseline="0" smtClean="0">
                                  <a:latin typeface="Cambria Math"/>
                                </a:rPr>
                                <m:t>𝑎</m:t>
                              </m:r>
                              <m:r>
                                <a:rPr lang="en-GB" sz="2400" baseline="0" smtClean="0">
                                  <a:latin typeface="Cambria Math"/>
                                </a:rPr>
                                <m:t>=−</m:t>
                              </m:r>
                              <m:f>
                                <m:fPr>
                                  <m:ctrlPr>
                                    <a:rPr lang="en-GB" sz="2400" i="1" baseline="0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aseline="0" smtClean="0">
                                      <a:latin typeface="Cambria Math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400" baseline="0" smtClean="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2400" baseline="0" smtClean="0">
                                  <a:latin typeface="Cambria Math"/>
                                </a:rPr>
                                <m:t>𝑃</m:t>
                              </m:r>
                            </m:oMath>
                          </a14:m>
                          <a:r>
                            <a:rPr lang="en-GB" dirty="0" smtClean="0"/>
                            <a:t>  </a:t>
                          </a:r>
                          <a:r>
                            <a:rPr lang="en-GB" dirty="0" smtClean="0">
                              <a:latin typeface="Comic Sans MS" panose="030F0702030302020204" pitchFamily="66" charset="0"/>
                            </a:rPr>
                            <a:t>and</a:t>
                          </a:r>
                          <a:r>
                            <a:rPr lang="en-GB" dirty="0" smtClean="0"/>
                            <a:t> 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smtClean="0">
                                  <a:latin typeface="Cambria Math"/>
                                </a:rPr>
                                <m:t>𝑟</m:t>
                              </m:r>
                              <m:r>
                                <a:rPr lang="en-GB" sz="2400" smtClean="0">
                                  <a:latin typeface="Cambria Math"/>
                                </a:rPr>
                                <m:t>=−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dirty="0" smtClean="0"/>
                            <a:t> .</a:t>
                          </a:r>
                          <a:endParaRPr lang="en-GB" dirty="0">
                            <a:latin typeface="Comic Sans MS" panose="030F0702030302020204" pitchFamily="66" charset="0"/>
                          </a:endParaRPr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1" name="Table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85581090"/>
                  </p:ext>
                </p:extLst>
              </p:nvPr>
            </p:nvGraphicFramePr>
            <p:xfrm>
              <a:off x="323528" y="188640"/>
              <a:ext cx="8568952" cy="609497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8568952"/>
                  </a:tblGrid>
                  <a:tr h="60680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1000" b="-900000"/>
                          </a:stretch>
                        </a:blipFill>
                      </a:tcPr>
                    </a:tc>
                  </a:tr>
                  <a:tr h="60680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102020" b="-809091"/>
                          </a:stretch>
                        </a:blipFill>
                      </a:tcPr>
                    </a:tc>
                  </a:tr>
                  <a:tr h="92445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131579" b="-426974"/>
                          </a:stretch>
                        </a:blipFill>
                      </a:tcPr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620952" b="-232381"/>
                          </a:stretch>
                        </a:blipFill>
                      </a:tcPr>
                    </a:tc>
                  </a:tr>
                  <a:tr h="85742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536879" b="-73050"/>
                          </a:stretch>
                        </a:blipFill>
                      </a:tcPr>
                    </a:tc>
                  </a:tr>
                  <a:tr h="63059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871845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81016810"/>
                  </p:ext>
                </p:extLst>
              </p:nvPr>
            </p:nvGraphicFramePr>
            <p:xfrm>
              <a:off x="1524000" y="2580713"/>
              <a:ext cx="6096000" cy="135401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19200"/>
                    <a:gridCol w="1219200"/>
                    <a:gridCol w="1219200"/>
                    <a:gridCol w="1219200"/>
                    <a:gridCol w="1219200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i="1" dirty="0" smtClean="0">
                                    <a:latin typeface="Cambria Math"/>
                                  </a:rPr>
                                  <m:t>𝑛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i="1" dirty="0" smtClean="0">
                                    <a:latin typeface="Cambria Math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i="1" dirty="0" smtClean="0">
                                    <a:latin typeface="Cambria Math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i="1" dirty="0" smtClean="0">
                                    <a:latin typeface="Cambria Math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i="1" dirty="0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𝑛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𝑎𝑟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𝑟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𝑟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40</m:t>
                                    </m:r>
                                  </m:num>
                                  <m:den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20</m:t>
                                    </m:r>
                                  </m:num>
                                  <m:den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10</m:t>
                                    </m:r>
                                  </m:num>
                                  <m:den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81016810"/>
                  </p:ext>
                </p:extLst>
              </p:nvPr>
            </p:nvGraphicFramePr>
            <p:xfrm>
              <a:off x="1524000" y="2580713"/>
              <a:ext cx="6096000" cy="135401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19200"/>
                    <a:gridCol w="1219200"/>
                    <a:gridCol w="1219200"/>
                    <a:gridCol w="1219200"/>
                    <a:gridCol w="1219200"/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r="-400000" b="-2655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100000" r="-300000" b="-2655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200000" r="-200000" b="-2655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300000" r="-100000" b="-2655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400000" b="-265574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t="-100000" r="-400000" b="-1655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100000" t="-100000" r="-300000" b="-1655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200000" t="-100000" r="-200000" b="-1655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300000" t="-100000" r="-100000" b="-1655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400000" t="-100000" b="-165574"/>
                          </a:stretch>
                        </a:blipFill>
                      </a:tcPr>
                    </a:tc>
                  </a:tr>
                  <a:tr h="612331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100000" t="-122000" r="-300000" b="-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200000" t="-122000" r="-200000" b="-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300000" t="-122000" r="-100000" b="-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400000" t="-122000" b="-100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8" name="Rectangle 7"/>
          <p:cNvSpPr/>
          <p:nvPr/>
        </p:nvSpPr>
        <p:spPr>
          <a:xfrm>
            <a:off x="1115616" y="2564904"/>
            <a:ext cx="6624736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3419872" y="836712"/>
            <a:ext cx="2664296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3347864" y="1484784"/>
            <a:ext cx="2952328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179512" y="4221088"/>
            <a:ext cx="7344816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31912" y="5733256"/>
            <a:ext cx="8488560" cy="9361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103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" grpId="0" animBg="1"/>
      <p:bldP spid="7" grpId="0" animBg="1"/>
      <p:bldP spid="9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9588568"/>
                  </p:ext>
                </p:extLst>
              </p:nvPr>
            </p:nvGraphicFramePr>
            <p:xfrm>
              <a:off x="323528" y="188640"/>
              <a:ext cx="8568952" cy="609497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8568952"/>
                  </a:tblGrid>
                  <a:tr h="549693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GB" smtClean="0">
                                    <a:latin typeface="Cambria Math"/>
                                  </a:rPr>
                                  <m:t>Q</m:t>
                                </m:r>
                                <m:r>
                                  <a:rPr lang="en-GB" smtClean="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GB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0" smtClean="0">
                                        <a:latin typeface="Cambria Math"/>
                                      </a:rPr>
                                      <m:t>12</m:t>
                                    </m:r>
                                    <m:r>
                                      <a:rPr lang="en-GB" smtClean="0">
                                        <a:latin typeface="Cambria Math"/>
                                      </a:rPr>
                                      <m:t>00</m:t>
                                    </m:r>
                                  </m:num>
                                  <m:den>
                                    <m:r>
                                      <a:rPr lang="en-GB" b="0" i="0" smtClean="0">
                                        <a:latin typeface="Cambria Math"/>
                                      </a:rPr>
                                      <m:t>8</m:t>
                                    </m:r>
                                    <m:r>
                                      <a:rPr lang="en-GB" smtClean="0">
                                        <a:latin typeface="Cambria Math"/>
                                      </a:rPr>
                                      <m:t>0</m:t>
                                    </m:r>
                                  </m:den>
                                </m:f>
                                <m:r>
                                  <a:rPr lang="en-GB" smtClean="0">
                                    <a:latin typeface="Cambria Math"/>
                                  </a:rPr>
                                  <m:t>=15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549693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mtClean="0">
                                    <a:latin typeface="Cambria Math"/>
                                  </a:rPr>
                                  <m:t>𝑟</m:t>
                                </m:r>
                                <m:r>
                                  <a:rPr lang="en-GB" smtClean="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GB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mtClean="0">
                                        <a:latin typeface="Cambria Math"/>
                                      </a:rPr>
                                      <m:t>−20</m:t>
                                    </m:r>
                                  </m:num>
                                  <m:den>
                                    <m:r>
                                      <a:rPr lang="en-GB" b="0" i="0" smtClean="0">
                                        <a:latin typeface="Cambria Math"/>
                                      </a:rPr>
                                      <m:t>4</m:t>
                                    </m:r>
                                    <m:r>
                                      <a:rPr lang="en-GB" smtClean="0">
                                        <a:latin typeface="Cambria Math"/>
                                      </a:rPr>
                                      <m:t>0</m:t>
                                    </m:r>
                                  </m:den>
                                </m:f>
                                <m:r>
                                  <a:rPr lang="en-GB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en-GB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0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924459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20</m:t>
                                    </m:r>
                                  </m:num>
                                  <m:den>
                                    <m:d>
                                      <m:dPr>
                                        <m:ctrlPr>
                                          <a:rPr lang="en-GB" b="0" i="1" smtClean="0"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GB" b="0" i="1" smtClean="0">
                                            <a:latin typeface="Cambria Math"/>
                                          </a:rPr>
                                          <m:t>−</m:t>
                                        </m:r>
                                        <m:f>
                                          <m:fPr>
                                            <m:ctrlPr>
                                              <a:rPr lang="en-GB" b="0" i="1" smtClean="0">
                                                <a:latin typeface="Cambria Math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lang="en-GB" b="0" i="1" smtClean="0">
                                                <a:latin typeface="Cambria Math"/>
                                              </a:rPr>
                                              <m:t>1</m:t>
                                            </m:r>
                                          </m:num>
                                          <m:den>
                                            <m:r>
                                              <a:rPr lang="en-GB" b="0" i="1" smtClean="0">
                                                <a:latin typeface="Cambria Math"/>
                                              </a:rPr>
                                              <m:t>2</m:t>
                                            </m:r>
                                          </m:den>
                                        </m:f>
                                        <m:r>
                                          <a:rPr lang="en-GB" b="0" i="1" smtClean="0">
                                            <a:latin typeface="Cambria Math"/>
                                          </a:rPr>
                                          <m:t>−1</m:t>
                                        </m:r>
                                      </m:e>
                                    </m:d>
                                  </m:den>
                                </m:f>
                                <m:r>
                                  <a:rPr lang="en-GB" b="0" i="1" smtClean="0">
                                    <a:latin typeface="Cambria Math"/>
                                  </a:rPr>
                                  <m:t>=−</m:t>
                                </m:r>
                                <m:f>
                                  <m:f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40</m:t>
                                    </m:r>
                                  </m:num>
                                  <m:den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35937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</a:tr>
                  <a:tr h="335937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</a:tr>
                  <a:tr h="335937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</a:tr>
                  <a:tr h="335937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</a:tr>
                  <a:tr h="207080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</a:tr>
                  <a:tr h="489392">
                    <a:tc>
                      <a:txBody>
                        <a:bodyPr/>
                        <a:lstStyle/>
                        <a:p>
                          <a:r>
                            <a:rPr lang="en-GB" dirty="0" smtClean="0">
                              <a:latin typeface="Comic Sans MS" panose="030F0702030302020204" pitchFamily="66" charset="0"/>
                            </a:rPr>
                            <a:t>If</a:t>
                          </a:r>
                          <a:r>
                            <a:rPr lang="en-GB" baseline="0" dirty="0" smtClean="0">
                              <a:latin typeface="Comic Sans MS" panose="030F0702030302020204" pitchFamily="66" charset="0"/>
                            </a:rPr>
                            <a:t> we used </a:t>
                          </a:r>
                          <a14:m>
                            <m:oMath xmlns:m="http://schemas.openxmlformats.org/officeDocument/2006/math">
                              <m:r>
                                <a:rPr lang="en-GB" baseline="0" dirty="0" smtClean="0">
                                  <a:latin typeface="Cambria Math"/>
                                </a:rPr>
                                <m:t>𝑃</m:t>
                              </m:r>
                            </m:oMath>
                          </a14:m>
                          <a:r>
                            <a:rPr lang="en-GB" baseline="0" dirty="0" smtClean="0"/>
                            <a:t> </a:t>
                          </a:r>
                          <a:r>
                            <a:rPr lang="en-GB" baseline="0" dirty="0" smtClean="0">
                              <a:latin typeface="Comic Sans MS" panose="030F0702030302020204" pitchFamily="66" charset="0"/>
                            </a:rPr>
                            <a:t>in stead of 20 the general </a:t>
                          </a:r>
                          <a:r>
                            <a:rPr lang="en-GB" dirty="0" smtClean="0">
                              <a:latin typeface="Comic Sans MS" panose="030F0702030302020204" pitchFamily="66" charset="0"/>
                            </a:rPr>
                            <a:t> solution  for  </a:t>
                          </a:r>
                          <a14:m>
                            <m:oMath xmlns:m="http://schemas.openxmlformats.org/officeDocument/2006/math">
                              <m:r>
                                <a:rPr lang="en-GB" b="0" i="1" dirty="0" smtClean="0">
                                  <a:latin typeface="Cambria Math"/>
                                </a:rPr>
                                <m:t>𝑟</m:t>
                              </m:r>
                            </m:oMath>
                          </a14:m>
                          <a:r>
                            <a:rPr lang="en-GB" dirty="0" smtClean="0">
                              <a:latin typeface="Comic Sans MS" panose="030F0702030302020204" pitchFamily="66" charset="0"/>
                            </a:rPr>
                            <a:t>  would be:</a:t>
                          </a:r>
                        </a:p>
                        <a:p>
                          <a:endParaRPr lang="en-GB" dirty="0" smtClean="0"/>
                        </a:p>
                      </a:txBody>
                      <a:tcPr/>
                    </a:tc>
                  </a:tr>
                  <a:tr h="857424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𝑟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𝑃</m:t>
                                    </m:r>
                                    <m:r>
                                      <a:rPr lang="en-GB" b="0" i="1" smtClean="0">
                                        <a:latin typeface="Cambria Math"/>
                                        <a:ea typeface="Cambria Math"/>
                                      </a:rPr>
                                      <m:t>±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GB" b="0" i="1" smtClean="0"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sSup>
                                          <m:sSupPr>
                                            <m:ctrlPr>
                                              <a:rPr lang="en-GB" b="0" i="1" smtClean="0">
                                                <a:latin typeface="Cambria Math"/>
                                                <a:ea typeface="Cambria Math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GB" b="0" i="1" smtClean="0">
                                                <a:latin typeface="Cambria Math"/>
                                                <a:ea typeface="Cambria Math"/>
                                              </a:rPr>
                                              <m:t>𝑃</m:t>
                                            </m:r>
                                          </m:e>
                                          <m:sup>
                                            <m:r>
                                              <a:rPr lang="en-GB" b="0" i="1" smtClean="0">
                                                <a:latin typeface="Cambria Math"/>
                                                <a:ea typeface="Cambria Math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  <m:r>
                                          <a:rPr lang="en-GB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−4</m:t>
                                        </m:r>
                                        <m:r>
                                          <a:rPr lang="en-GB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𝑃</m:t>
                                        </m:r>
                                        <m:d>
                                          <m:dPr>
                                            <m:ctrlPr>
                                              <a:rPr lang="en-GB" b="0" i="1" smtClean="0">
                                                <a:latin typeface="Cambria Math"/>
                                                <a:ea typeface="Cambria Math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GB" b="0" i="1" smtClean="0">
                                                <a:latin typeface="Cambria Math"/>
                                                <a:ea typeface="Cambria Math"/>
                                              </a:rPr>
                                              <m:t>𝑃</m:t>
                                            </m:r>
                                            <m:r>
                                              <a:rPr lang="en-GB" b="0" i="1" smtClean="0">
                                                <a:latin typeface="Cambria Math"/>
                                                <a:ea typeface="Cambria Math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en-GB" b="0" i="1" smtClean="0">
                                                <a:latin typeface="Cambria Math"/>
                                                <a:ea typeface="Cambria Math"/>
                                              </a:rPr>
                                              <m:t>𝑄</m:t>
                                            </m:r>
                                          </m:e>
                                        </m:d>
                                      </m:e>
                                    </m:rad>
                                  </m:num>
                                  <m:den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2</m:t>
                                    </m:r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𝑃</m:t>
                                    </m:r>
                                  </m:den>
                                </m:f>
                                <m:r>
                                  <a:rPr lang="en-GB" b="0" i="1" smtClean="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𝑃</m:t>
                                    </m:r>
                                    <m:r>
                                      <a:rPr lang="en-GB" b="0" i="1" smtClean="0">
                                        <a:latin typeface="Cambria Math"/>
                                        <a:ea typeface="Cambria Math"/>
                                      </a:rPr>
                                      <m:t>±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GB" b="0" i="1" smtClean="0"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GB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4</m:t>
                                        </m:r>
                                        <m:r>
                                          <a:rPr lang="en-GB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𝑃𝑄</m:t>
                                        </m:r>
                                        <m:r>
                                          <a:rPr lang="en-GB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−3</m:t>
                                        </m:r>
                                        <m:sSup>
                                          <m:sSupPr>
                                            <m:ctrlPr>
                                              <a:rPr lang="en-GB" b="0" i="1" smtClean="0">
                                                <a:latin typeface="Cambria Math"/>
                                                <a:ea typeface="Cambria Math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GB" b="0" i="1" smtClean="0">
                                                <a:latin typeface="Cambria Math"/>
                                                <a:ea typeface="Cambria Math"/>
                                              </a:rPr>
                                              <m:t>𝑃</m:t>
                                            </m:r>
                                          </m:e>
                                          <m:sup>
                                            <m:r>
                                              <a:rPr lang="en-GB" b="0" i="1" smtClean="0">
                                                <a:latin typeface="Cambria Math"/>
                                                <a:ea typeface="Cambria Math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</m:e>
                                    </m:rad>
                                  </m:num>
                                  <m:den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2</m:t>
                                    </m:r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𝑃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dirty="0" smtClean="0"/>
                        </a:p>
                      </a:txBody>
                      <a:tcPr/>
                    </a:tc>
                  </a:tr>
                  <a:tr h="630595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dirty="0" smtClean="0">
                              <a:latin typeface="Comic Sans MS" panose="030F0702030302020204" pitchFamily="66" charset="0"/>
                            </a:rPr>
                            <a:t>Showing that</a:t>
                          </a:r>
                          <a:r>
                            <a:rPr lang="en-GB" dirty="0" smtClean="0"/>
                            <a:t> 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smtClean="0">
                                      <a:latin typeface="Cambria Math"/>
                                    </a:rPr>
                                    <m:t>𝑄</m:t>
                                  </m:r>
                                </m:num>
                                <m:den>
                                  <m:r>
                                    <a:rPr lang="en-GB" sz="2400" smtClean="0">
                                      <a:latin typeface="Cambria Math"/>
                                    </a:rPr>
                                    <m:t>𝑃</m:t>
                                  </m:r>
                                </m:den>
                              </m:f>
                              <m:r>
                                <a:rPr lang="en-GB" sz="2400" smtClean="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smtClean="0"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400" smtClean="0"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 smtClean="0"/>
                            <a:t> </a:t>
                          </a:r>
                          <a:r>
                            <a:rPr lang="en-GB" dirty="0" smtClean="0"/>
                            <a:t>  </a:t>
                          </a:r>
                          <a:r>
                            <a:rPr lang="en-GB" dirty="0" smtClean="0">
                              <a:latin typeface="Comic Sans MS" panose="030F0702030302020204" pitchFamily="66" charset="0"/>
                            </a:rPr>
                            <a:t>yields a single</a:t>
                          </a:r>
                          <a:r>
                            <a:rPr lang="en-GB" baseline="0" dirty="0" smtClean="0">
                              <a:latin typeface="Comic Sans MS" panose="030F0702030302020204" pitchFamily="66" charset="0"/>
                            </a:rPr>
                            <a:t> solution with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aseline="0" smtClean="0">
                                  <a:latin typeface="Cambria Math"/>
                                </a:rPr>
                                <m:t>𝑎</m:t>
                              </m:r>
                              <m:r>
                                <a:rPr lang="en-GB" sz="2400" baseline="0" smtClean="0">
                                  <a:latin typeface="Cambria Math"/>
                                </a:rPr>
                                <m:t>=−</m:t>
                              </m:r>
                              <m:f>
                                <m:fPr>
                                  <m:ctrlPr>
                                    <a:rPr lang="en-GB" sz="2400" i="1" baseline="0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aseline="0" smtClean="0">
                                      <a:latin typeface="Cambria Math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400" baseline="0" smtClean="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2400" baseline="0" smtClean="0">
                                  <a:latin typeface="Cambria Math"/>
                                </a:rPr>
                                <m:t>𝑃</m:t>
                              </m:r>
                            </m:oMath>
                          </a14:m>
                          <a:r>
                            <a:rPr lang="en-GB" dirty="0" smtClean="0"/>
                            <a:t>  </a:t>
                          </a:r>
                          <a:r>
                            <a:rPr lang="en-GB" dirty="0" smtClean="0">
                              <a:latin typeface="Comic Sans MS" panose="030F0702030302020204" pitchFamily="66" charset="0"/>
                            </a:rPr>
                            <a:t>and</a:t>
                          </a:r>
                          <a:r>
                            <a:rPr lang="en-GB" dirty="0" smtClean="0"/>
                            <a:t> 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smtClean="0">
                                  <a:latin typeface="Cambria Math"/>
                                </a:rPr>
                                <m:t>𝑟</m:t>
                              </m:r>
                              <m:r>
                                <a:rPr lang="en-GB" sz="2400" smtClean="0">
                                  <a:latin typeface="Cambria Math"/>
                                </a:rPr>
                                <m:t>=−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dirty="0" smtClean="0"/>
                            <a:t> .</a:t>
                          </a:r>
                          <a:endParaRPr lang="en-GB" dirty="0">
                            <a:latin typeface="Comic Sans MS" panose="030F0702030302020204" pitchFamily="66" charset="0"/>
                          </a:endParaRPr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9588568"/>
                  </p:ext>
                </p:extLst>
              </p:nvPr>
            </p:nvGraphicFramePr>
            <p:xfrm>
              <a:off x="323528" y="188640"/>
              <a:ext cx="8568952" cy="609497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8568952"/>
                  </a:tblGrid>
                  <a:tr h="60680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1000" b="-900000"/>
                          </a:stretch>
                        </a:blipFill>
                      </a:tcPr>
                    </a:tc>
                  </a:tr>
                  <a:tr h="60680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102020" b="-809091"/>
                          </a:stretch>
                        </a:blipFill>
                      </a:tcPr>
                    </a:tc>
                  </a:tr>
                  <a:tr h="92445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131579" b="-426974"/>
                          </a:stretch>
                        </a:blipFill>
                      </a:tcPr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620952" b="-232381"/>
                          </a:stretch>
                        </a:blipFill>
                      </a:tcPr>
                    </a:tc>
                  </a:tr>
                  <a:tr h="85742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536879" b="-73050"/>
                          </a:stretch>
                        </a:blipFill>
                      </a:tcPr>
                    </a:tc>
                  </a:tr>
                  <a:tr h="63059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871845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28161349"/>
                  </p:ext>
                </p:extLst>
              </p:nvPr>
            </p:nvGraphicFramePr>
            <p:xfrm>
              <a:off x="1524000" y="2580713"/>
              <a:ext cx="6096000" cy="135401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19200"/>
                    <a:gridCol w="1219200"/>
                    <a:gridCol w="1219200"/>
                    <a:gridCol w="1219200"/>
                    <a:gridCol w="1219200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dirty="0" smtClean="0">
                                    <a:latin typeface="Cambria Math"/>
                                  </a:rPr>
                                  <m:t>𝒌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i="1" dirty="0" smtClean="0">
                                    <a:latin typeface="Cambria Math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i="1" dirty="0" smtClean="0">
                                    <a:latin typeface="Cambria Math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i="1" dirty="0" smtClean="0">
                                    <a:latin typeface="Cambria Math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i="1" dirty="0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𝑘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𝑎𝑟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𝑟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𝑟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40</m:t>
                                    </m:r>
                                  </m:num>
                                  <m:den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20</m:t>
                                    </m:r>
                                  </m:num>
                                  <m:den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10</m:t>
                                    </m:r>
                                  </m:num>
                                  <m:den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28161349"/>
                  </p:ext>
                </p:extLst>
              </p:nvPr>
            </p:nvGraphicFramePr>
            <p:xfrm>
              <a:off x="1524000" y="2580713"/>
              <a:ext cx="6096000" cy="135401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19200"/>
                    <a:gridCol w="1219200"/>
                    <a:gridCol w="1219200"/>
                    <a:gridCol w="1219200"/>
                    <a:gridCol w="1219200"/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r="-400000" b="-2655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100000" r="-300000" b="-2655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200000" r="-200000" b="-2655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300000" r="-100000" b="-2655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400000" b="-265574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t="-100000" r="-400000" b="-1655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100000" t="-100000" r="-300000" b="-1655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200000" t="-100000" r="-200000" b="-1655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300000" t="-100000" r="-100000" b="-1655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400000" t="-100000" b="-165574"/>
                          </a:stretch>
                        </a:blipFill>
                      </a:tcPr>
                    </a:tc>
                  </a:tr>
                  <a:tr h="612331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100000" t="-122000" r="-300000" b="-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200000" t="-122000" r="-200000" b="-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300000" t="-122000" r="-100000" b="-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400000" t="-122000" b="-100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819834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3275856" y="386721"/>
                <a:ext cx="2514343" cy="6949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/>
                        </a:rPr>
                        <m:t>𝑟</m:t>
                      </m:r>
                      <m:r>
                        <a:rPr lang="en-GB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/>
                            </a:rPr>
                            <m:t>−</m:t>
                          </m:r>
                          <m:r>
                            <a:rPr lang="en-GB" i="1">
                              <a:latin typeface="Cambria Math"/>
                            </a:rPr>
                            <m:t>𝑃</m:t>
                          </m:r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en-GB" i="1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4</m:t>
                              </m:r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𝑃𝑄</m:t>
                              </m:r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−3</m:t>
                              </m:r>
                              <m:sSup>
                                <m:sSupPr>
                                  <m:ctrlPr>
                                    <a:rPr lang="en-GB" i="1">
                                      <a:latin typeface="Cambria Math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i="1">
                                      <a:latin typeface="Cambria Math"/>
                                      <a:ea typeface="Cambria Math"/>
                                    </a:rPr>
                                    <m:t>𝑃</m:t>
                                  </m:r>
                                </m:e>
                                <m:sup>
                                  <m:r>
                                    <a:rPr lang="en-GB" i="1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num>
                        <m:den>
                          <m:r>
                            <a:rPr lang="en-GB" i="1">
                              <a:latin typeface="Cambria Math"/>
                            </a:rPr>
                            <m:t>2</m:t>
                          </m:r>
                          <m:r>
                            <a:rPr lang="en-GB" i="1">
                              <a:latin typeface="Cambria Math"/>
                            </a:rPr>
                            <m:t>𝑃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856" y="386721"/>
                <a:ext cx="2514343" cy="69499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39552" y="1484784"/>
                <a:ext cx="2687595" cy="6169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 smtClean="0">
                    <a:latin typeface="Comic Sans MS" panose="030F0702030302020204" pitchFamily="66" charset="0"/>
                  </a:rPr>
                  <a:t>If </a:t>
                </a:r>
                <a:r>
                  <a:rPr lang="en-GB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/>
                          </a:rPr>
                          <m:t>𝑄</m:t>
                        </m:r>
                      </m:num>
                      <m:den>
                        <m:r>
                          <a:rPr lang="en-GB" sz="2400" b="0" i="1" smtClean="0">
                            <a:latin typeface="Cambria Math"/>
                          </a:rPr>
                          <m:t>𝑃</m:t>
                        </m:r>
                      </m:den>
                    </m:f>
                    <m:r>
                      <a:rPr lang="en-GB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en-GB" sz="24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dirty="0" smtClean="0"/>
                  <a:t>  </a:t>
                </a:r>
                <a:r>
                  <a:rPr lang="en-GB" dirty="0" smtClean="0">
                    <a:latin typeface="Comic Sans MS" panose="030F0702030302020204" pitchFamily="66" charset="0"/>
                  </a:rPr>
                  <a:t>then we get: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1484784"/>
                <a:ext cx="2687595" cy="616964"/>
              </a:xfrm>
              <a:prstGeom prst="rect">
                <a:avLst/>
              </a:prstGeom>
              <a:blipFill rotWithShape="1">
                <a:blip r:embed="rId3"/>
                <a:stretch>
                  <a:fillRect l="-2045" r="-136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275856" y="1268760"/>
                <a:ext cx="2900922" cy="91313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/>
                        </a:rPr>
                        <m:t>𝑟</m:t>
                      </m:r>
                      <m:r>
                        <a:rPr lang="en-GB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/>
                            </a:rPr>
                            <m:t>−</m:t>
                          </m:r>
                          <m:r>
                            <a:rPr lang="en-GB" i="1">
                              <a:latin typeface="Cambria Math"/>
                            </a:rPr>
                            <m:t>𝑃</m:t>
                          </m:r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en-GB" i="1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4</m:t>
                              </m:r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𝑃</m:t>
                              </m:r>
                              <m:d>
                                <m:dPr>
                                  <m:ctrlPr>
                                    <a:rPr lang="en-GB" i="1"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GB" i="1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GB" i="1">
                                          <a:latin typeface="Cambria Math"/>
                                          <a:ea typeface="Cambria Math"/>
                                        </a:rPr>
                                        <m:t>7</m:t>
                                      </m:r>
                                      <m:r>
                                        <a:rPr lang="en-GB" i="1">
                                          <a:latin typeface="Cambria Math"/>
                                          <a:ea typeface="Cambria Math"/>
                                        </a:rPr>
                                        <m:t>𝑃</m:t>
                                      </m:r>
                                    </m:num>
                                    <m:den>
                                      <m:r>
                                        <a:rPr lang="en-GB" i="1">
                                          <a:latin typeface="Cambria Math"/>
                                          <a:ea typeface="Cambria Math"/>
                                        </a:rPr>
                                        <m:t>4</m:t>
                                      </m:r>
                                    </m:den>
                                  </m:f>
                                </m:e>
                              </m:d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−3</m:t>
                              </m:r>
                              <m:sSup>
                                <m:sSupPr>
                                  <m:ctrlPr>
                                    <a:rPr lang="en-GB" i="1">
                                      <a:latin typeface="Cambria Math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i="1">
                                      <a:latin typeface="Cambria Math"/>
                                      <a:ea typeface="Cambria Math"/>
                                    </a:rPr>
                                    <m:t>𝑃</m:t>
                                  </m:r>
                                </m:e>
                                <m:sup>
                                  <m:r>
                                    <a:rPr lang="en-GB" i="1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num>
                        <m:den>
                          <m:r>
                            <a:rPr lang="en-GB" i="1">
                              <a:latin typeface="Cambria Math"/>
                            </a:rPr>
                            <m:t>2</m:t>
                          </m:r>
                          <m:r>
                            <a:rPr lang="en-GB" i="1">
                              <a:latin typeface="Cambria Math"/>
                            </a:rPr>
                            <m:t>𝑃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856" y="1268760"/>
                <a:ext cx="2900922" cy="91313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3275856" y="2276872"/>
                <a:ext cx="2445220" cy="6833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/>
                        </a:rPr>
                        <m:t>𝑟</m:t>
                      </m:r>
                      <m:r>
                        <a:rPr lang="en-GB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/>
                            </a:rPr>
                            <m:t>−</m:t>
                          </m:r>
                          <m:r>
                            <a:rPr lang="en-GB" i="1">
                              <a:latin typeface="Cambria Math"/>
                            </a:rPr>
                            <m:t>𝑃</m:t>
                          </m:r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en-GB" i="1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b="0" i="1" smtClean="0">
                                  <a:latin typeface="Cambria Math"/>
                                  <a:ea typeface="Cambria Math"/>
                                </a:rPr>
                                <m:t>7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/>
                                      <a:ea typeface="Cambria Math"/>
                                    </a:rPr>
                                    <m:t>𝑃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−3</m:t>
                              </m:r>
                              <m:sSup>
                                <m:sSupPr>
                                  <m:ctrlPr>
                                    <a:rPr lang="en-GB" i="1">
                                      <a:latin typeface="Cambria Math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i="1">
                                      <a:latin typeface="Cambria Math"/>
                                      <a:ea typeface="Cambria Math"/>
                                    </a:rPr>
                                    <m:t>𝑃</m:t>
                                  </m:r>
                                </m:e>
                                <m:sup>
                                  <m:r>
                                    <a:rPr lang="en-GB" i="1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num>
                        <m:den>
                          <m:r>
                            <a:rPr lang="en-GB" i="1">
                              <a:latin typeface="Cambria Math"/>
                            </a:rPr>
                            <m:t>2</m:t>
                          </m:r>
                          <m:r>
                            <a:rPr lang="en-GB" i="1">
                              <a:latin typeface="Cambria Math"/>
                            </a:rPr>
                            <m:t>𝑃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856" y="2276872"/>
                <a:ext cx="2445220" cy="68339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3275856" y="3034088"/>
                <a:ext cx="1526700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/>
                        </a:rPr>
                        <m:t>𝑟</m:t>
                      </m:r>
                      <m:r>
                        <a:rPr lang="en-GB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/>
                            </a:rPr>
                            <m:t>−</m:t>
                          </m:r>
                          <m:r>
                            <a:rPr lang="en-GB" i="1">
                              <a:latin typeface="Cambria Math"/>
                            </a:rPr>
                            <m:t>𝑃</m:t>
                          </m:r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±</m:t>
                          </m:r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𝑃</m:t>
                          </m:r>
                        </m:num>
                        <m:den>
                          <m:r>
                            <a:rPr lang="en-GB" i="1">
                              <a:latin typeface="Cambria Math"/>
                            </a:rPr>
                            <m:t>2</m:t>
                          </m:r>
                          <m:r>
                            <a:rPr lang="en-GB" i="1">
                              <a:latin typeface="Cambria Math"/>
                            </a:rPr>
                            <m:t>𝑃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856" y="3034088"/>
                <a:ext cx="1526700" cy="61093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3275856" y="3665037"/>
                <a:ext cx="1892378" cy="484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i="1" smtClean="0">
                        <a:latin typeface="Cambria Math"/>
                      </a:rPr>
                      <m:t>𝑟</m:t>
                    </m:r>
                    <m:r>
                      <a:rPr lang="en-GB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GB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GB" dirty="0" smtClean="0"/>
                  <a:t> </a:t>
                </a:r>
                <a:r>
                  <a:rPr lang="en-GB" dirty="0" smtClean="0">
                    <a:latin typeface="Comic Sans MS" panose="030F0702030302020204" pitchFamily="66" charset="0"/>
                  </a:rPr>
                  <a:t>or</a:t>
                </a:r>
                <a:r>
                  <a:rPr lang="en-GB" dirty="0" smtClean="0"/>
                  <a:t>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𝑟</m:t>
                    </m:r>
                    <m:r>
                      <a:rPr lang="en-GB" b="0" i="1" smtClean="0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GB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856" y="3665037"/>
                <a:ext cx="1892378" cy="484043"/>
              </a:xfrm>
              <a:prstGeom prst="rect">
                <a:avLst/>
              </a:prstGeom>
              <a:blipFill rotWithShape="1">
                <a:blip r:embed="rId7"/>
                <a:stretch>
                  <a:fillRect b="-75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2699792" y="4253875"/>
                <a:ext cx="4600940" cy="4859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b="0" dirty="0" smtClean="0">
                    <a:latin typeface="Comic Sans MS" panose="030F0702030302020204" pitchFamily="66" charset="0"/>
                  </a:rPr>
                  <a:t>and 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𝑎</m:t>
                    </m:r>
                    <m:r>
                      <a:rPr lang="en-GB" i="1" smtClean="0">
                        <a:latin typeface="Cambria Math"/>
                      </a:rPr>
                      <m:t>=</m:t>
                    </m:r>
                    <m:r>
                      <a:rPr lang="en-GB" b="0" i="1" smtClean="0">
                        <a:latin typeface="Cambria Math"/>
                      </a:rPr>
                      <m:t>−2</m:t>
                    </m:r>
                    <m:r>
                      <a:rPr lang="en-GB" b="0" i="1" smtClean="0">
                        <a:latin typeface="Cambria Math"/>
                      </a:rPr>
                      <m:t>𝑃</m:t>
                    </m:r>
                    <m:r>
                      <a:rPr lang="en-GB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GB" dirty="0" smtClean="0"/>
                  <a:t> </a:t>
                </a:r>
                <a:r>
                  <a:rPr lang="en-GB" dirty="0" smtClean="0">
                    <a:latin typeface="Comic Sans MS" panose="030F0702030302020204" pitchFamily="66" charset="0"/>
                  </a:rPr>
                  <a:t>or</a:t>
                </a:r>
                <a:r>
                  <a:rPr lang="en-GB" dirty="0" smtClean="0"/>
                  <a:t>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𝑎</m:t>
                    </m:r>
                    <m:r>
                      <a:rPr lang="en-GB" b="0" i="1" smtClean="0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GB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  <m:r>
                          <a:rPr lang="en-GB" b="0" i="1" smtClean="0">
                            <a:latin typeface="Cambria Math"/>
                          </a:rPr>
                          <m:t>𝑃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dirty="0" smtClean="0"/>
                  <a:t>, </a:t>
                </a:r>
                <a:r>
                  <a:rPr lang="en-GB" dirty="0" smtClean="0">
                    <a:latin typeface="Comic Sans MS" panose="030F0702030302020204" pitchFamily="66" charset="0"/>
                  </a:rPr>
                  <a:t>respectively.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9792" y="4253875"/>
                <a:ext cx="4600940" cy="485902"/>
              </a:xfrm>
              <a:prstGeom prst="rect">
                <a:avLst/>
              </a:prstGeom>
              <a:blipFill rotWithShape="1">
                <a:blip r:embed="rId8"/>
                <a:stretch>
                  <a:fillRect l="-1192" b="-75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1043608" y="5313982"/>
            <a:ext cx="70326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Do your answers to the original problem accord with the above?</a:t>
            </a:r>
          </a:p>
          <a:p>
            <a:r>
              <a:rPr lang="en-GB" dirty="0">
                <a:latin typeface="Comic Sans MS" panose="030F0702030302020204" pitchFamily="66" charset="0"/>
              </a:rPr>
              <a:t>	</a:t>
            </a:r>
            <a:r>
              <a:rPr lang="en-GB" dirty="0" smtClean="0">
                <a:latin typeface="Comic Sans MS" panose="030F0702030302020204" pitchFamily="66" charset="0"/>
              </a:rPr>
              <a:t>	</a:t>
            </a:r>
          </a:p>
          <a:p>
            <a:r>
              <a:rPr lang="en-GB" dirty="0">
                <a:latin typeface="Comic Sans MS" panose="030F0702030302020204" pitchFamily="66" charset="0"/>
              </a:rPr>
              <a:t>	</a:t>
            </a:r>
            <a:r>
              <a:rPr lang="en-GB" dirty="0" smtClean="0">
                <a:latin typeface="Comic Sans MS" panose="030F0702030302020204" pitchFamily="66" charset="0"/>
              </a:rPr>
              <a:t>		They should!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2464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6028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Resources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8938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44624"/>
            <a:ext cx="8424936" cy="298543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A Geometric Progression Problem</a:t>
            </a:r>
          </a:p>
          <a:p>
            <a:endParaRPr lang="en-GB" sz="1400" dirty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omic Sans MS" panose="030F0702030302020204" pitchFamily="66" charset="0"/>
              </a:rPr>
              <a:t>The </a:t>
            </a:r>
            <a:r>
              <a:rPr lang="en-GB" sz="2400" b="1" dirty="0" smtClean="0">
                <a:latin typeface="Comic Sans MS" panose="030F0702030302020204" pitchFamily="66" charset="0"/>
              </a:rPr>
              <a:t>second</a:t>
            </a:r>
            <a:r>
              <a:rPr lang="en-GB" sz="2400" dirty="0" smtClean="0">
                <a:latin typeface="Comic Sans MS" panose="030F0702030302020204" pitchFamily="66" charset="0"/>
              </a:rPr>
              <a:t> term of a geometric progression is greater than the first term by </a:t>
            </a:r>
            <a:r>
              <a:rPr lang="en-GB" sz="2400" b="1" dirty="0" smtClean="0">
                <a:latin typeface="Comic Sans MS" panose="030F0702030302020204" pitchFamily="66" charset="0"/>
              </a:rPr>
              <a:t>4</a:t>
            </a:r>
            <a:r>
              <a:rPr lang="en-GB" sz="2400" dirty="0" smtClean="0">
                <a:latin typeface="Comic Sans MS" panose="030F0702030302020204" pitchFamily="66" charset="0"/>
              </a:rPr>
              <a:t>.</a:t>
            </a:r>
            <a:br>
              <a:rPr lang="en-GB" sz="2400" dirty="0" smtClean="0">
                <a:latin typeface="Comic Sans MS" panose="030F0702030302020204" pitchFamily="66" charset="0"/>
              </a:rPr>
            </a:br>
            <a:endParaRPr lang="en-GB" sz="1400" dirty="0" smtClean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omic Sans MS" panose="030F0702030302020204" pitchFamily="66" charset="0"/>
              </a:rPr>
              <a:t>The </a:t>
            </a:r>
            <a:r>
              <a:rPr lang="en-GB" sz="2400" b="1" dirty="0" smtClean="0">
                <a:latin typeface="Comic Sans MS" panose="030F0702030302020204" pitchFamily="66" charset="0"/>
              </a:rPr>
              <a:t>fourth</a:t>
            </a:r>
            <a:r>
              <a:rPr lang="en-GB" sz="2400" dirty="0" smtClean="0">
                <a:latin typeface="Comic Sans MS" panose="030F0702030302020204" pitchFamily="66" charset="0"/>
              </a:rPr>
              <a:t> term is greater than the first by </a:t>
            </a:r>
            <a:r>
              <a:rPr lang="en-GB" sz="2400" b="1" dirty="0" smtClean="0">
                <a:latin typeface="Comic Sans MS" panose="030F0702030302020204" pitchFamily="66" charset="0"/>
              </a:rPr>
              <a:t>7</a:t>
            </a:r>
            <a:r>
              <a:rPr lang="en-GB" sz="2400" dirty="0" smtClean="0">
                <a:latin typeface="Comic Sans MS" panose="030F0702030302020204" pitchFamily="66" charset="0"/>
              </a:rPr>
              <a:t>.</a:t>
            </a:r>
          </a:p>
          <a:p>
            <a:endParaRPr lang="en-GB" sz="1400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Find the </a:t>
            </a:r>
            <a:r>
              <a:rPr lang="en-GB" sz="2400" b="1" dirty="0" smtClean="0">
                <a:latin typeface="Comic Sans MS" panose="030F0702030302020204" pitchFamily="66" charset="0"/>
              </a:rPr>
              <a:t>two</a:t>
            </a:r>
            <a:r>
              <a:rPr lang="en-GB" sz="2400" dirty="0" smtClean="0">
                <a:latin typeface="Comic Sans MS" panose="030F0702030302020204" pitchFamily="66" charset="0"/>
              </a:rPr>
              <a:t> possible values of the first term and associated common ratio.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3397056"/>
            <a:ext cx="8424936" cy="30162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A Geometric Progression Problem</a:t>
            </a:r>
          </a:p>
          <a:p>
            <a:endParaRPr lang="en-GB" sz="1400" dirty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omic Sans MS" panose="030F0702030302020204" pitchFamily="66" charset="0"/>
              </a:rPr>
              <a:t>The </a:t>
            </a:r>
            <a:r>
              <a:rPr lang="en-GB" sz="2400" b="1" dirty="0" smtClean="0">
                <a:latin typeface="Comic Sans MS" panose="030F0702030302020204" pitchFamily="66" charset="0"/>
              </a:rPr>
              <a:t>second</a:t>
            </a:r>
            <a:r>
              <a:rPr lang="en-GB" sz="2400" dirty="0" smtClean="0">
                <a:latin typeface="Comic Sans MS" panose="030F0702030302020204" pitchFamily="66" charset="0"/>
              </a:rPr>
              <a:t> term of a geometric progression is greater than the first term by </a:t>
            </a:r>
            <a:r>
              <a:rPr lang="en-GB" sz="2400" b="1" dirty="0" smtClean="0">
                <a:latin typeface="Comic Sans MS" panose="030F0702030302020204" pitchFamily="66" charset="0"/>
              </a:rPr>
              <a:t>8</a:t>
            </a:r>
            <a:r>
              <a:rPr lang="en-GB" sz="2400" dirty="0" smtClean="0">
                <a:latin typeface="Comic Sans MS" panose="030F0702030302020204" pitchFamily="66" charset="0"/>
              </a:rPr>
              <a:t>.</a:t>
            </a:r>
            <a:br>
              <a:rPr lang="en-GB" sz="2400" dirty="0" smtClean="0">
                <a:latin typeface="Comic Sans MS" panose="030F0702030302020204" pitchFamily="66" charset="0"/>
              </a:rPr>
            </a:br>
            <a:endParaRPr lang="en-GB" sz="1400" dirty="0" smtClean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omic Sans MS" panose="030F0702030302020204" pitchFamily="66" charset="0"/>
              </a:rPr>
              <a:t>The </a:t>
            </a:r>
            <a:r>
              <a:rPr lang="en-GB" sz="2400" b="1" dirty="0" smtClean="0">
                <a:latin typeface="Comic Sans MS" panose="030F0702030302020204" pitchFamily="66" charset="0"/>
              </a:rPr>
              <a:t>fourth</a:t>
            </a:r>
            <a:r>
              <a:rPr lang="en-GB" sz="2400" dirty="0" smtClean="0">
                <a:latin typeface="Comic Sans MS" panose="030F0702030302020204" pitchFamily="66" charset="0"/>
              </a:rPr>
              <a:t> term is greater than the first by </a:t>
            </a:r>
            <a:r>
              <a:rPr lang="en-GB" sz="2400" b="1" dirty="0" smtClean="0">
                <a:latin typeface="Comic Sans MS" panose="030F0702030302020204" pitchFamily="66" charset="0"/>
              </a:rPr>
              <a:t>14</a:t>
            </a:r>
            <a:r>
              <a:rPr lang="en-GB" sz="2400" dirty="0" smtClean="0">
                <a:latin typeface="Comic Sans MS" panose="030F0702030302020204" pitchFamily="66" charset="0"/>
              </a:rPr>
              <a:t>.</a:t>
            </a:r>
          </a:p>
          <a:p>
            <a:endParaRPr lang="en-GB" sz="1400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Find the </a:t>
            </a:r>
            <a:r>
              <a:rPr lang="en-GB" sz="2400" b="1" dirty="0" smtClean="0">
                <a:latin typeface="Comic Sans MS" panose="030F0702030302020204" pitchFamily="66" charset="0"/>
              </a:rPr>
              <a:t>two</a:t>
            </a:r>
            <a:r>
              <a:rPr lang="en-GB" sz="2400" dirty="0" smtClean="0">
                <a:latin typeface="Comic Sans MS" panose="030F0702030302020204" pitchFamily="66" charset="0"/>
              </a:rPr>
              <a:t> possible values of the first term and associated common ratio.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488668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SIC_13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-36512" y="2987660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SIC_13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3327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Note to Teacher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Hand out  the worksheets and if they struggle take them through the specific problem that follows.</a:t>
            </a:r>
          </a:p>
          <a:p>
            <a:r>
              <a:rPr lang="en-GB" dirty="0" smtClean="0"/>
              <a:t>You can also set the related problem as an extension task (slide 9).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5110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44624"/>
            <a:ext cx="8424936" cy="298543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A Geometric Progression Problem</a:t>
            </a:r>
          </a:p>
          <a:p>
            <a:endParaRPr lang="en-GB" sz="1400" dirty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omic Sans MS" panose="030F0702030302020204" pitchFamily="66" charset="0"/>
              </a:rPr>
              <a:t>The </a:t>
            </a:r>
            <a:r>
              <a:rPr lang="en-GB" sz="2400" b="1" dirty="0" smtClean="0">
                <a:latin typeface="Comic Sans MS" panose="030F0702030302020204" pitchFamily="66" charset="0"/>
              </a:rPr>
              <a:t>second</a:t>
            </a:r>
            <a:r>
              <a:rPr lang="en-GB" sz="2400" dirty="0" smtClean="0">
                <a:latin typeface="Comic Sans MS" panose="030F0702030302020204" pitchFamily="66" charset="0"/>
              </a:rPr>
              <a:t> term of a geometric progression is greater than the first term by </a:t>
            </a:r>
            <a:r>
              <a:rPr lang="en-GB" sz="2400" b="1" dirty="0" smtClean="0">
                <a:latin typeface="Comic Sans MS" panose="030F0702030302020204" pitchFamily="66" charset="0"/>
              </a:rPr>
              <a:t>12</a:t>
            </a:r>
            <a:r>
              <a:rPr lang="en-GB" sz="2400" dirty="0" smtClean="0">
                <a:latin typeface="Comic Sans MS" panose="030F0702030302020204" pitchFamily="66" charset="0"/>
              </a:rPr>
              <a:t>.</a:t>
            </a:r>
            <a:br>
              <a:rPr lang="en-GB" sz="2400" dirty="0" smtClean="0">
                <a:latin typeface="Comic Sans MS" panose="030F0702030302020204" pitchFamily="66" charset="0"/>
              </a:rPr>
            </a:br>
            <a:endParaRPr lang="en-GB" sz="1400" dirty="0" smtClean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omic Sans MS" panose="030F0702030302020204" pitchFamily="66" charset="0"/>
              </a:rPr>
              <a:t>The </a:t>
            </a:r>
            <a:r>
              <a:rPr lang="en-GB" sz="2400" b="1" dirty="0" smtClean="0">
                <a:latin typeface="Comic Sans MS" panose="030F0702030302020204" pitchFamily="66" charset="0"/>
              </a:rPr>
              <a:t>fourth</a:t>
            </a:r>
            <a:r>
              <a:rPr lang="en-GB" sz="2400" dirty="0" smtClean="0">
                <a:latin typeface="Comic Sans MS" panose="030F0702030302020204" pitchFamily="66" charset="0"/>
              </a:rPr>
              <a:t> term is greater than the first by </a:t>
            </a:r>
            <a:r>
              <a:rPr lang="en-GB" sz="2400" b="1" dirty="0" smtClean="0">
                <a:latin typeface="Comic Sans MS" panose="030F0702030302020204" pitchFamily="66" charset="0"/>
              </a:rPr>
              <a:t>21</a:t>
            </a:r>
            <a:r>
              <a:rPr lang="en-GB" sz="2400" dirty="0" smtClean="0">
                <a:latin typeface="Comic Sans MS" panose="030F0702030302020204" pitchFamily="66" charset="0"/>
              </a:rPr>
              <a:t>.</a:t>
            </a:r>
          </a:p>
          <a:p>
            <a:endParaRPr lang="en-GB" sz="1400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Find the </a:t>
            </a:r>
            <a:r>
              <a:rPr lang="en-GB" sz="2400" b="1" dirty="0" smtClean="0">
                <a:latin typeface="Comic Sans MS" panose="030F0702030302020204" pitchFamily="66" charset="0"/>
              </a:rPr>
              <a:t>two</a:t>
            </a:r>
            <a:r>
              <a:rPr lang="en-GB" sz="2400" dirty="0" smtClean="0">
                <a:latin typeface="Comic Sans MS" panose="030F0702030302020204" pitchFamily="66" charset="0"/>
              </a:rPr>
              <a:t> possible values of the first term and associated common ratio.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3397056"/>
            <a:ext cx="8424936" cy="30162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A Geometric Progression Problem</a:t>
            </a:r>
          </a:p>
          <a:p>
            <a:endParaRPr lang="en-GB" sz="1400" dirty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omic Sans MS" panose="030F0702030302020204" pitchFamily="66" charset="0"/>
              </a:rPr>
              <a:t>The </a:t>
            </a:r>
            <a:r>
              <a:rPr lang="en-GB" sz="2400" b="1" dirty="0" smtClean="0">
                <a:latin typeface="Comic Sans MS" panose="030F0702030302020204" pitchFamily="66" charset="0"/>
              </a:rPr>
              <a:t>second</a:t>
            </a:r>
            <a:r>
              <a:rPr lang="en-GB" sz="2400" dirty="0" smtClean="0">
                <a:latin typeface="Comic Sans MS" panose="030F0702030302020204" pitchFamily="66" charset="0"/>
              </a:rPr>
              <a:t> term of a geometric progression is greater than the first term by </a:t>
            </a:r>
            <a:r>
              <a:rPr lang="en-GB" sz="2400" b="1" dirty="0" smtClean="0">
                <a:latin typeface="Comic Sans MS" panose="030F0702030302020204" pitchFamily="66" charset="0"/>
              </a:rPr>
              <a:t>16</a:t>
            </a:r>
            <a:r>
              <a:rPr lang="en-GB" sz="2400" dirty="0" smtClean="0">
                <a:latin typeface="Comic Sans MS" panose="030F0702030302020204" pitchFamily="66" charset="0"/>
              </a:rPr>
              <a:t>.</a:t>
            </a:r>
            <a:br>
              <a:rPr lang="en-GB" sz="2400" dirty="0" smtClean="0">
                <a:latin typeface="Comic Sans MS" panose="030F0702030302020204" pitchFamily="66" charset="0"/>
              </a:rPr>
            </a:br>
            <a:endParaRPr lang="en-GB" sz="1400" dirty="0" smtClean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omic Sans MS" panose="030F0702030302020204" pitchFamily="66" charset="0"/>
              </a:rPr>
              <a:t>The </a:t>
            </a:r>
            <a:r>
              <a:rPr lang="en-GB" sz="2400" b="1" dirty="0" smtClean="0">
                <a:latin typeface="Comic Sans MS" panose="030F0702030302020204" pitchFamily="66" charset="0"/>
              </a:rPr>
              <a:t>fourth</a:t>
            </a:r>
            <a:r>
              <a:rPr lang="en-GB" sz="2400" dirty="0" smtClean="0">
                <a:latin typeface="Comic Sans MS" panose="030F0702030302020204" pitchFamily="66" charset="0"/>
              </a:rPr>
              <a:t> term is greater than the first by </a:t>
            </a:r>
            <a:r>
              <a:rPr lang="en-GB" sz="2400" b="1" dirty="0" smtClean="0">
                <a:latin typeface="Comic Sans MS" panose="030F0702030302020204" pitchFamily="66" charset="0"/>
              </a:rPr>
              <a:t>28</a:t>
            </a:r>
            <a:r>
              <a:rPr lang="en-GB" sz="2400" dirty="0" smtClean="0">
                <a:latin typeface="Comic Sans MS" panose="030F0702030302020204" pitchFamily="66" charset="0"/>
              </a:rPr>
              <a:t>.</a:t>
            </a:r>
          </a:p>
          <a:p>
            <a:endParaRPr lang="en-GB" sz="1400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Find the </a:t>
            </a:r>
            <a:r>
              <a:rPr lang="en-GB" sz="2400" b="1" dirty="0" smtClean="0">
                <a:latin typeface="Comic Sans MS" panose="030F0702030302020204" pitchFamily="66" charset="0"/>
              </a:rPr>
              <a:t>two</a:t>
            </a:r>
            <a:r>
              <a:rPr lang="en-GB" sz="2400" dirty="0" smtClean="0">
                <a:latin typeface="Comic Sans MS" panose="030F0702030302020204" pitchFamily="66" charset="0"/>
              </a:rPr>
              <a:t> possible values of the first term and associated common ratio.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6488668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SIC_13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36512" y="2987660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SIC_13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5613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44624"/>
            <a:ext cx="8424936" cy="298543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A Geometric Progression Problem</a:t>
            </a:r>
          </a:p>
          <a:p>
            <a:endParaRPr lang="en-GB" sz="1400" dirty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omic Sans MS" panose="030F0702030302020204" pitchFamily="66" charset="0"/>
              </a:rPr>
              <a:t>The </a:t>
            </a:r>
            <a:r>
              <a:rPr lang="en-GB" sz="2400" b="1" dirty="0" smtClean="0">
                <a:latin typeface="Comic Sans MS" panose="030F0702030302020204" pitchFamily="66" charset="0"/>
              </a:rPr>
              <a:t>second</a:t>
            </a:r>
            <a:r>
              <a:rPr lang="en-GB" sz="2400" dirty="0" smtClean="0">
                <a:latin typeface="Comic Sans MS" panose="030F0702030302020204" pitchFamily="66" charset="0"/>
              </a:rPr>
              <a:t> term of a geometric progression is greater than the first term by </a:t>
            </a:r>
            <a:r>
              <a:rPr lang="en-GB" sz="2400" b="1" dirty="0" smtClean="0">
                <a:latin typeface="Comic Sans MS" panose="030F0702030302020204" pitchFamily="66" charset="0"/>
              </a:rPr>
              <a:t>20</a:t>
            </a:r>
            <a:r>
              <a:rPr lang="en-GB" sz="2400" dirty="0" smtClean="0">
                <a:latin typeface="Comic Sans MS" panose="030F0702030302020204" pitchFamily="66" charset="0"/>
              </a:rPr>
              <a:t>.</a:t>
            </a:r>
            <a:br>
              <a:rPr lang="en-GB" sz="2400" dirty="0" smtClean="0">
                <a:latin typeface="Comic Sans MS" panose="030F0702030302020204" pitchFamily="66" charset="0"/>
              </a:rPr>
            </a:br>
            <a:endParaRPr lang="en-GB" sz="1400" dirty="0" smtClean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omic Sans MS" panose="030F0702030302020204" pitchFamily="66" charset="0"/>
              </a:rPr>
              <a:t>The </a:t>
            </a:r>
            <a:r>
              <a:rPr lang="en-GB" sz="2400" b="1" dirty="0" smtClean="0">
                <a:latin typeface="Comic Sans MS" panose="030F0702030302020204" pitchFamily="66" charset="0"/>
              </a:rPr>
              <a:t>fourth</a:t>
            </a:r>
            <a:r>
              <a:rPr lang="en-GB" sz="2400" dirty="0" smtClean="0">
                <a:latin typeface="Comic Sans MS" panose="030F0702030302020204" pitchFamily="66" charset="0"/>
              </a:rPr>
              <a:t> term is greater than the first by </a:t>
            </a:r>
            <a:r>
              <a:rPr lang="en-GB" sz="2400" b="1" dirty="0" smtClean="0">
                <a:latin typeface="Comic Sans MS" panose="030F0702030302020204" pitchFamily="66" charset="0"/>
              </a:rPr>
              <a:t>35</a:t>
            </a:r>
            <a:r>
              <a:rPr lang="en-GB" sz="2400" dirty="0" smtClean="0">
                <a:latin typeface="Comic Sans MS" panose="030F0702030302020204" pitchFamily="66" charset="0"/>
              </a:rPr>
              <a:t>.</a:t>
            </a:r>
          </a:p>
          <a:p>
            <a:endParaRPr lang="en-GB" sz="1400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Find the </a:t>
            </a:r>
            <a:r>
              <a:rPr lang="en-GB" sz="2400" b="1" dirty="0" smtClean="0">
                <a:latin typeface="Comic Sans MS" panose="030F0702030302020204" pitchFamily="66" charset="0"/>
              </a:rPr>
              <a:t>two</a:t>
            </a:r>
            <a:r>
              <a:rPr lang="en-GB" sz="2400" dirty="0" smtClean="0">
                <a:latin typeface="Comic Sans MS" panose="030F0702030302020204" pitchFamily="66" charset="0"/>
              </a:rPr>
              <a:t> possible values of the first term and associated common ratio.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3397056"/>
            <a:ext cx="8424936" cy="30162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A Geometric Progression Problem</a:t>
            </a:r>
          </a:p>
          <a:p>
            <a:endParaRPr lang="en-GB" sz="1400" dirty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omic Sans MS" panose="030F0702030302020204" pitchFamily="66" charset="0"/>
              </a:rPr>
              <a:t>The </a:t>
            </a:r>
            <a:r>
              <a:rPr lang="en-GB" sz="2400" b="1" dirty="0" smtClean="0">
                <a:latin typeface="Comic Sans MS" panose="030F0702030302020204" pitchFamily="66" charset="0"/>
              </a:rPr>
              <a:t>second</a:t>
            </a:r>
            <a:r>
              <a:rPr lang="en-GB" sz="2400" dirty="0" smtClean="0">
                <a:latin typeface="Comic Sans MS" panose="030F0702030302020204" pitchFamily="66" charset="0"/>
              </a:rPr>
              <a:t> term of a geometric progression is greater than the first term by </a:t>
            </a:r>
            <a:r>
              <a:rPr lang="en-GB" sz="2400" b="1" dirty="0" smtClean="0">
                <a:latin typeface="Comic Sans MS" panose="030F0702030302020204" pitchFamily="66" charset="0"/>
              </a:rPr>
              <a:t>24</a:t>
            </a:r>
            <a:r>
              <a:rPr lang="en-GB" sz="2400" dirty="0" smtClean="0">
                <a:latin typeface="Comic Sans MS" panose="030F0702030302020204" pitchFamily="66" charset="0"/>
              </a:rPr>
              <a:t>.</a:t>
            </a:r>
            <a:br>
              <a:rPr lang="en-GB" sz="2400" dirty="0" smtClean="0">
                <a:latin typeface="Comic Sans MS" panose="030F0702030302020204" pitchFamily="66" charset="0"/>
              </a:rPr>
            </a:br>
            <a:endParaRPr lang="en-GB" sz="1400" dirty="0" smtClean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omic Sans MS" panose="030F0702030302020204" pitchFamily="66" charset="0"/>
              </a:rPr>
              <a:t>The </a:t>
            </a:r>
            <a:r>
              <a:rPr lang="en-GB" sz="2400" b="1" dirty="0" smtClean="0">
                <a:latin typeface="Comic Sans MS" panose="030F0702030302020204" pitchFamily="66" charset="0"/>
              </a:rPr>
              <a:t>fourth</a:t>
            </a:r>
            <a:r>
              <a:rPr lang="en-GB" sz="2400" dirty="0" smtClean="0">
                <a:latin typeface="Comic Sans MS" panose="030F0702030302020204" pitchFamily="66" charset="0"/>
              </a:rPr>
              <a:t> term is greater than the first by </a:t>
            </a:r>
            <a:r>
              <a:rPr lang="en-GB" sz="2400" b="1" dirty="0" smtClean="0">
                <a:latin typeface="Comic Sans MS" panose="030F0702030302020204" pitchFamily="66" charset="0"/>
              </a:rPr>
              <a:t>42</a:t>
            </a:r>
            <a:r>
              <a:rPr lang="en-GB" sz="2400" dirty="0" smtClean="0">
                <a:latin typeface="Comic Sans MS" panose="030F0702030302020204" pitchFamily="66" charset="0"/>
              </a:rPr>
              <a:t>.</a:t>
            </a:r>
          </a:p>
          <a:p>
            <a:endParaRPr lang="en-GB" sz="1400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Find the </a:t>
            </a:r>
            <a:r>
              <a:rPr lang="en-GB" sz="2400" b="1" dirty="0" smtClean="0">
                <a:latin typeface="Comic Sans MS" panose="030F0702030302020204" pitchFamily="66" charset="0"/>
              </a:rPr>
              <a:t>two</a:t>
            </a:r>
            <a:r>
              <a:rPr lang="en-GB" sz="2400" dirty="0" smtClean="0">
                <a:latin typeface="Comic Sans MS" panose="030F0702030302020204" pitchFamily="66" charset="0"/>
              </a:rPr>
              <a:t> possible values of the first term and associated common ratio.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6488668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SIC_13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36512" y="2987660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SIC_13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660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44624"/>
            <a:ext cx="8424936" cy="298543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A Geometric Progression Problem</a:t>
            </a:r>
          </a:p>
          <a:p>
            <a:endParaRPr lang="en-GB" sz="1400" dirty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omic Sans MS" panose="030F0702030302020204" pitchFamily="66" charset="0"/>
              </a:rPr>
              <a:t>The </a:t>
            </a:r>
            <a:r>
              <a:rPr lang="en-GB" sz="2400" b="1" dirty="0" smtClean="0">
                <a:latin typeface="Comic Sans MS" panose="030F0702030302020204" pitchFamily="66" charset="0"/>
              </a:rPr>
              <a:t>second</a:t>
            </a:r>
            <a:r>
              <a:rPr lang="en-GB" sz="2400" dirty="0" smtClean="0">
                <a:latin typeface="Comic Sans MS" panose="030F0702030302020204" pitchFamily="66" charset="0"/>
              </a:rPr>
              <a:t> term of a geometric progression is greater than the first term by </a:t>
            </a:r>
            <a:r>
              <a:rPr lang="en-GB" sz="2400" b="1" dirty="0" smtClean="0">
                <a:latin typeface="Comic Sans MS" panose="030F0702030302020204" pitchFamily="66" charset="0"/>
              </a:rPr>
              <a:t>28</a:t>
            </a:r>
            <a:r>
              <a:rPr lang="en-GB" sz="2400" dirty="0" smtClean="0">
                <a:latin typeface="Comic Sans MS" panose="030F0702030302020204" pitchFamily="66" charset="0"/>
              </a:rPr>
              <a:t>.</a:t>
            </a:r>
            <a:br>
              <a:rPr lang="en-GB" sz="2400" dirty="0" smtClean="0">
                <a:latin typeface="Comic Sans MS" panose="030F0702030302020204" pitchFamily="66" charset="0"/>
              </a:rPr>
            </a:br>
            <a:endParaRPr lang="en-GB" sz="1400" dirty="0" smtClean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omic Sans MS" panose="030F0702030302020204" pitchFamily="66" charset="0"/>
              </a:rPr>
              <a:t>The </a:t>
            </a:r>
            <a:r>
              <a:rPr lang="en-GB" sz="2400" b="1" dirty="0" smtClean="0">
                <a:latin typeface="Comic Sans MS" panose="030F0702030302020204" pitchFamily="66" charset="0"/>
              </a:rPr>
              <a:t>fourth</a:t>
            </a:r>
            <a:r>
              <a:rPr lang="en-GB" sz="2400" dirty="0" smtClean="0">
                <a:latin typeface="Comic Sans MS" panose="030F0702030302020204" pitchFamily="66" charset="0"/>
              </a:rPr>
              <a:t> term is greater than the first by </a:t>
            </a:r>
            <a:r>
              <a:rPr lang="en-GB" sz="2400" b="1" dirty="0" smtClean="0">
                <a:latin typeface="Comic Sans MS" panose="030F0702030302020204" pitchFamily="66" charset="0"/>
              </a:rPr>
              <a:t>49</a:t>
            </a:r>
            <a:r>
              <a:rPr lang="en-GB" sz="2400" dirty="0" smtClean="0">
                <a:latin typeface="Comic Sans MS" panose="030F0702030302020204" pitchFamily="66" charset="0"/>
              </a:rPr>
              <a:t>.</a:t>
            </a:r>
          </a:p>
          <a:p>
            <a:endParaRPr lang="en-GB" sz="1400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Find the </a:t>
            </a:r>
            <a:r>
              <a:rPr lang="en-GB" sz="2400" b="1" dirty="0" smtClean="0">
                <a:latin typeface="Comic Sans MS" panose="030F0702030302020204" pitchFamily="66" charset="0"/>
              </a:rPr>
              <a:t>two</a:t>
            </a:r>
            <a:r>
              <a:rPr lang="en-GB" sz="2400" dirty="0" smtClean="0">
                <a:latin typeface="Comic Sans MS" panose="030F0702030302020204" pitchFamily="66" charset="0"/>
              </a:rPr>
              <a:t> possible values of the first term and associated common ratio.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3397056"/>
            <a:ext cx="8424936" cy="30162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A Geometric Progression Problem</a:t>
            </a:r>
          </a:p>
          <a:p>
            <a:endParaRPr lang="en-GB" sz="1400" dirty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omic Sans MS" panose="030F0702030302020204" pitchFamily="66" charset="0"/>
              </a:rPr>
              <a:t>The </a:t>
            </a:r>
            <a:r>
              <a:rPr lang="en-GB" sz="2400" b="1" dirty="0" smtClean="0">
                <a:latin typeface="Comic Sans MS" panose="030F0702030302020204" pitchFamily="66" charset="0"/>
              </a:rPr>
              <a:t>second</a:t>
            </a:r>
            <a:r>
              <a:rPr lang="en-GB" sz="2400" dirty="0" smtClean="0">
                <a:latin typeface="Comic Sans MS" panose="030F0702030302020204" pitchFamily="66" charset="0"/>
              </a:rPr>
              <a:t> term of a geometric progression is greater than the first term by </a:t>
            </a:r>
            <a:r>
              <a:rPr lang="en-GB" sz="2400" b="1" dirty="0" smtClean="0">
                <a:latin typeface="Comic Sans MS" panose="030F0702030302020204" pitchFamily="66" charset="0"/>
              </a:rPr>
              <a:t>32</a:t>
            </a:r>
            <a:r>
              <a:rPr lang="en-GB" sz="2400" dirty="0" smtClean="0">
                <a:latin typeface="Comic Sans MS" panose="030F0702030302020204" pitchFamily="66" charset="0"/>
              </a:rPr>
              <a:t>.</a:t>
            </a:r>
            <a:br>
              <a:rPr lang="en-GB" sz="2400" dirty="0" smtClean="0">
                <a:latin typeface="Comic Sans MS" panose="030F0702030302020204" pitchFamily="66" charset="0"/>
              </a:rPr>
            </a:br>
            <a:endParaRPr lang="en-GB" sz="1400" dirty="0" smtClean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omic Sans MS" panose="030F0702030302020204" pitchFamily="66" charset="0"/>
              </a:rPr>
              <a:t>The </a:t>
            </a:r>
            <a:r>
              <a:rPr lang="en-GB" sz="2400" b="1" dirty="0" smtClean="0">
                <a:latin typeface="Comic Sans MS" panose="030F0702030302020204" pitchFamily="66" charset="0"/>
              </a:rPr>
              <a:t>fourth</a:t>
            </a:r>
            <a:r>
              <a:rPr lang="en-GB" sz="2400" dirty="0" smtClean="0">
                <a:latin typeface="Comic Sans MS" panose="030F0702030302020204" pitchFamily="66" charset="0"/>
              </a:rPr>
              <a:t> term is greater than the first by </a:t>
            </a:r>
            <a:r>
              <a:rPr lang="en-GB" sz="2400" b="1" dirty="0" smtClean="0">
                <a:latin typeface="Comic Sans MS" panose="030F0702030302020204" pitchFamily="66" charset="0"/>
              </a:rPr>
              <a:t>56</a:t>
            </a:r>
            <a:r>
              <a:rPr lang="en-GB" sz="2400" dirty="0" smtClean="0">
                <a:latin typeface="Comic Sans MS" panose="030F0702030302020204" pitchFamily="66" charset="0"/>
              </a:rPr>
              <a:t>.</a:t>
            </a:r>
          </a:p>
          <a:p>
            <a:endParaRPr lang="en-GB" sz="1400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Find the </a:t>
            </a:r>
            <a:r>
              <a:rPr lang="en-GB" sz="2400" b="1" dirty="0" smtClean="0">
                <a:latin typeface="Comic Sans MS" panose="030F0702030302020204" pitchFamily="66" charset="0"/>
              </a:rPr>
              <a:t>two</a:t>
            </a:r>
            <a:r>
              <a:rPr lang="en-GB" sz="2400" dirty="0" smtClean="0">
                <a:latin typeface="Comic Sans MS" panose="030F0702030302020204" pitchFamily="66" charset="0"/>
              </a:rPr>
              <a:t> possible values of the first term and associated common ratio.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6488668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SIC_13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36512" y="2987660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SIC_13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88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44624"/>
            <a:ext cx="8424936" cy="298543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A Geometric Progression Problem</a:t>
            </a:r>
          </a:p>
          <a:p>
            <a:endParaRPr lang="en-GB" sz="1400" dirty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omic Sans MS" panose="030F0702030302020204" pitchFamily="66" charset="0"/>
              </a:rPr>
              <a:t>The </a:t>
            </a:r>
            <a:r>
              <a:rPr lang="en-GB" sz="2400" b="1" dirty="0" smtClean="0">
                <a:latin typeface="Comic Sans MS" panose="030F0702030302020204" pitchFamily="66" charset="0"/>
              </a:rPr>
              <a:t>second</a:t>
            </a:r>
            <a:r>
              <a:rPr lang="en-GB" sz="2400" dirty="0" smtClean="0">
                <a:latin typeface="Comic Sans MS" panose="030F0702030302020204" pitchFamily="66" charset="0"/>
              </a:rPr>
              <a:t> term of a geometric progression is greater than the first term by </a:t>
            </a:r>
            <a:r>
              <a:rPr lang="en-GB" sz="2400" b="1" dirty="0" smtClean="0">
                <a:latin typeface="Comic Sans MS" panose="030F0702030302020204" pitchFamily="66" charset="0"/>
              </a:rPr>
              <a:t>36</a:t>
            </a:r>
            <a:r>
              <a:rPr lang="en-GB" sz="2400" dirty="0" smtClean="0">
                <a:latin typeface="Comic Sans MS" panose="030F0702030302020204" pitchFamily="66" charset="0"/>
              </a:rPr>
              <a:t>.</a:t>
            </a:r>
            <a:br>
              <a:rPr lang="en-GB" sz="2400" dirty="0" smtClean="0">
                <a:latin typeface="Comic Sans MS" panose="030F0702030302020204" pitchFamily="66" charset="0"/>
              </a:rPr>
            </a:br>
            <a:endParaRPr lang="en-GB" sz="1400" dirty="0" smtClean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omic Sans MS" panose="030F0702030302020204" pitchFamily="66" charset="0"/>
              </a:rPr>
              <a:t>The </a:t>
            </a:r>
            <a:r>
              <a:rPr lang="en-GB" sz="2400" b="1" dirty="0" smtClean="0">
                <a:latin typeface="Comic Sans MS" panose="030F0702030302020204" pitchFamily="66" charset="0"/>
              </a:rPr>
              <a:t>fourth</a:t>
            </a:r>
            <a:r>
              <a:rPr lang="en-GB" sz="2400" dirty="0" smtClean="0">
                <a:latin typeface="Comic Sans MS" panose="030F0702030302020204" pitchFamily="66" charset="0"/>
              </a:rPr>
              <a:t> term is greater than the first by </a:t>
            </a:r>
            <a:r>
              <a:rPr lang="en-GB" sz="2400" b="1" dirty="0" smtClean="0">
                <a:latin typeface="Comic Sans MS" panose="030F0702030302020204" pitchFamily="66" charset="0"/>
              </a:rPr>
              <a:t>63</a:t>
            </a:r>
            <a:r>
              <a:rPr lang="en-GB" sz="2400" dirty="0" smtClean="0">
                <a:latin typeface="Comic Sans MS" panose="030F0702030302020204" pitchFamily="66" charset="0"/>
              </a:rPr>
              <a:t>.</a:t>
            </a:r>
          </a:p>
          <a:p>
            <a:endParaRPr lang="en-GB" sz="1400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Find the </a:t>
            </a:r>
            <a:r>
              <a:rPr lang="en-GB" sz="2400" b="1" dirty="0" smtClean="0">
                <a:latin typeface="Comic Sans MS" panose="030F0702030302020204" pitchFamily="66" charset="0"/>
              </a:rPr>
              <a:t>two</a:t>
            </a:r>
            <a:r>
              <a:rPr lang="en-GB" sz="2400" dirty="0" smtClean="0">
                <a:latin typeface="Comic Sans MS" panose="030F0702030302020204" pitchFamily="66" charset="0"/>
              </a:rPr>
              <a:t> possible values of the first term and associated common ratio.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3397056"/>
            <a:ext cx="8424936" cy="30162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A Geometric Progression Problem</a:t>
            </a:r>
          </a:p>
          <a:p>
            <a:endParaRPr lang="en-GB" sz="1400" dirty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omic Sans MS" panose="030F0702030302020204" pitchFamily="66" charset="0"/>
              </a:rPr>
              <a:t>The </a:t>
            </a:r>
            <a:r>
              <a:rPr lang="en-GB" sz="2400" b="1" dirty="0" smtClean="0">
                <a:latin typeface="Comic Sans MS" panose="030F0702030302020204" pitchFamily="66" charset="0"/>
              </a:rPr>
              <a:t>second</a:t>
            </a:r>
            <a:r>
              <a:rPr lang="en-GB" sz="2400" dirty="0" smtClean="0">
                <a:latin typeface="Comic Sans MS" panose="030F0702030302020204" pitchFamily="66" charset="0"/>
              </a:rPr>
              <a:t> term of a geometric progression is greater than the first term by </a:t>
            </a:r>
            <a:r>
              <a:rPr lang="en-GB" sz="2400" b="1" dirty="0" smtClean="0">
                <a:latin typeface="Comic Sans MS" panose="030F0702030302020204" pitchFamily="66" charset="0"/>
              </a:rPr>
              <a:t>40</a:t>
            </a:r>
            <a:r>
              <a:rPr lang="en-GB" sz="2400" dirty="0" smtClean="0">
                <a:latin typeface="Comic Sans MS" panose="030F0702030302020204" pitchFamily="66" charset="0"/>
              </a:rPr>
              <a:t>.</a:t>
            </a:r>
            <a:br>
              <a:rPr lang="en-GB" sz="2400" dirty="0" smtClean="0">
                <a:latin typeface="Comic Sans MS" panose="030F0702030302020204" pitchFamily="66" charset="0"/>
              </a:rPr>
            </a:br>
            <a:endParaRPr lang="en-GB" sz="1400" dirty="0" smtClean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omic Sans MS" panose="030F0702030302020204" pitchFamily="66" charset="0"/>
              </a:rPr>
              <a:t>The </a:t>
            </a:r>
            <a:r>
              <a:rPr lang="en-GB" sz="2400" b="1" dirty="0" smtClean="0">
                <a:latin typeface="Comic Sans MS" panose="030F0702030302020204" pitchFamily="66" charset="0"/>
              </a:rPr>
              <a:t>fourth</a:t>
            </a:r>
            <a:r>
              <a:rPr lang="en-GB" sz="2400" dirty="0" smtClean="0">
                <a:latin typeface="Comic Sans MS" panose="030F0702030302020204" pitchFamily="66" charset="0"/>
              </a:rPr>
              <a:t> term is greater than the first by </a:t>
            </a:r>
            <a:r>
              <a:rPr lang="en-GB" sz="2400" b="1" dirty="0" smtClean="0">
                <a:latin typeface="Comic Sans MS" panose="030F0702030302020204" pitchFamily="66" charset="0"/>
              </a:rPr>
              <a:t>70</a:t>
            </a:r>
            <a:r>
              <a:rPr lang="en-GB" sz="2400" dirty="0" smtClean="0">
                <a:latin typeface="Comic Sans MS" panose="030F0702030302020204" pitchFamily="66" charset="0"/>
              </a:rPr>
              <a:t>.</a:t>
            </a:r>
          </a:p>
          <a:p>
            <a:endParaRPr lang="en-GB" sz="1400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Find the </a:t>
            </a:r>
            <a:r>
              <a:rPr lang="en-GB" sz="2400" b="1" dirty="0" smtClean="0">
                <a:latin typeface="Comic Sans MS" panose="030F0702030302020204" pitchFamily="66" charset="0"/>
              </a:rPr>
              <a:t>two</a:t>
            </a:r>
            <a:r>
              <a:rPr lang="en-GB" sz="2400" dirty="0" smtClean="0">
                <a:latin typeface="Comic Sans MS" panose="030F0702030302020204" pitchFamily="66" charset="0"/>
              </a:rPr>
              <a:t> possible values of the first term and associated common ratio.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6488668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SIC_13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36512" y="2987660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SIC_13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075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44624"/>
            <a:ext cx="8424936" cy="298543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A Geometric Progression Problem</a:t>
            </a:r>
          </a:p>
          <a:p>
            <a:endParaRPr lang="en-GB" sz="1400" dirty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omic Sans MS" panose="030F0702030302020204" pitchFamily="66" charset="0"/>
              </a:rPr>
              <a:t>The </a:t>
            </a:r>
            <a:r>
              <a:rPr lang="en-GB" sz="2400" b="1" dirty="0" smtClean="0">
                <a:latin typeface="Comic Sans MS" panose="030F0702030302020204" pitchFamily="66" charset="0"/>
              </a:rPr>
              <a:t>second</a:t>
            </a:r>
            <a:r>
              <a:rPr lang="en-GB" sz="2400" dirty="0" smtClean="0">
                <a:latin typeface="Comic Sans MS" panose="030F0702030302020204" pitchFamily="66" charset="0"/>
              </a:rPr>
              <a:t> term of a geometric progression is greater than the first term by </a:t>
            </a:r>
            <a:r>
              <a:rPr lang="en-GB" sz="2400" b="1" dirty="0" smtClean="0">
                <a:latin typeface="Comic Sans MS" panose="030F0702030302020204" pitchFamily="66" charset="0"/>
              </a:rPr>
              <a:t>44</a:t>
            </a:r>
            <a:r>
              <a:rPr lang="en-GB" sz="2400" dirty="0" smtClean="0">
                <a:latin typeface="Comic Sans MS" panose="030F0702030302020204" pitchFamily="66" charset="0"/>
              </a:rPr>
              <a:t>.</a:t>
            </a:r>
            <a:br>
              <a:rPr lang="en-GB" sz="2400" dirty="0" smtClean="0">
                <a:latin typeface="Comic Sans MS" panose="030F0702030302020204" pitchFamily="66" charset="0"/>
              </a:rPr>
            </a:br>
            <a:endParaRPr lang="en-GB" sz="1400" dirty="0" smtClean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omic Sans MS" panose="030F0702030302020204" pitchFamily="66" charset="0"/>
              </a:rPr>
              <a:t>The </a:t>
            </a:r>
            <a:r>
              <a:rPr lang="en-GB" sz="2400" b="1" dirty="0" smtClean="0">
                <a:latin typeface="Comic Sans MS" panose="030F0702030302020204" pitchFamily="66" charset="0"/>
              </a:rPr>
              <a:t>fourth</a:t>
            </a:r>
            <a:r>
              <a:rPr lang="en-GB" sz="2400" dirty="0" smtClean="0">
                <a:latin typeface="Comic Sans MS" panose="030F0702030302020204" pitchFamily="66" charset="0"/>
              </a:rPr>
              <a:t> term is greater than the first by </a:t>
            </a:r>
            <a:r>
              <a:rPr lang="en-GB" sz="2400" b="1" dirty="0" smtClean="0">
                <a:latin typeface="Comic Sans MS" panose="030F0702030302020204" pitchFamily="66" charset="0"/>
              </a:rPr>
              <a:t>77</a:t>
            </a:r>
            <a:r>
              <a:rPr lang="en-GB" sz="2400" dirty="0" smtClean="0">
                <a:latin typeface="Comic Sans MS" panose="030F0702030302020204" pitchFamily="66" charset="0"/>
              </a:rPr>
              <a:t>.</a:t>
            </a:r>
          </a:p>
          <a:p>
            <a:endParaRPr lang="en-GB" sz="1400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Find the </a:t>
            </a:r>
            <a:r>
              <a:rPr lang="en-GB" sz="2400" b="1" dirty="0" smtClean="0">
                <a:latin typeface="Comic Sans MS" panose="030F0702030302020204" pitchFamily="66" charset="0"/>
              </a:rPr>
              <a:t>two</a:t>
            </a:r>
            <a:r>
              <a:rPr lang="en-GB" sz="2400" dirty="0" smtClean="0">
                <a:latin typeface="Comic Sans MS" panose="030F0702030302020204" pitchFamily="66" charset="0"/>
              </a:rPr>
              <a:t> possible values of the first term and associated common ratio.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3397056"/>
            <a:ext cx="8424936" cy="30162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A Geometric Progression Problem</a:t>
            </a:r>
          </a:p>
          <a:p>
            <a:endParaRPr lang="en-GB" sz="1400" dirty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omic Sans MS" panose="030F0702030302020204" pitchFamily="66" charset="0"/>
              </a:rPr>
              <a:t>The </a:t>
            </a:r>
            <a:r>
              <a:rPr lang="en-GB" sz="2400" b="1" dirty="0" smtClean="0">
                <a:latin typeface="Comic Sans MS" panose="030F0702030302020204" pitchFamily="66" charset="0"/>
              </a:rPr>
              <a:t>second</a:t>
            </a:r>
            <a:r>
              <a:rPr lang="en-GB" sz="2400" dirty="0" smtClean="0">
                <a:latin typeface="Comic Sans MS" panose="030F0702030302020204" pitchFamily="66" charset="0"/>
              </a:rPr>
              <a:t> term of a geometric progression is greater than the first term by </a:t>
            </a:r>
            <a:r>
              <a:rPr lang="en-GB" sz="2400" b="1" dirty="0" smtClean="0">
                <a:latin typeface="Comic Sans MS" panose="030F0702030302020204" pitchFamily="66" charset="0"/>
              </a:rPr>
              <a:t>48</a:t>
            </a:r>
            <a:r>
              <a:rPr lang="en-GB" sz="2400" dirty="0" smtClean="0">
                <a:latin typeface="Comic Sans MS" panose="030F0702030302020204" pitchFamily="66" charset="0"/>
              </a:rPr>
              <a:t>.</a:t>
            </a:r>
            <a:br>
              <a:rPr lang="en-GB" sz="2400" dirty="0" smtClean="0">
                <a:latin typeface="Comic Sans MS" panose="030F0702030302020204" pitchFamily="66" charset="0"/>
              </a:rPr>
            </a:br>
            <a:endParaRPr lang="en-GB" sz="1400" dirty="0" smtClean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omic Sans MS" panose="030F0702030302020204" pitchFamily="66" charset="0"/>
              </a:rPr>
              <a:t>The </a:t>
            </a:r>
            <a:r>
              <a:rPr lang="en-GB" sz="2400" b="1" dirty="0" smtClean="0">
                <a:latin typeface="Comic Sans MS" panose="030F0702030302020204" pitchFamily="66" charset="0"/>
              </a:rPr>
              <a:t>fourth</a:t>
            </a:r>
            <a:r>
              <a:rPr lang="en-GB" sz="2400" dirty="0" smtClean="0">
                <a:latin typeface="Comic Sans MS" panose="030F0702030302020204" pitchFamily="66" charset="0"/>
              </a:rPr>
              <a:t> term is greater than the first by </a:t>
            </a:r>
            <a:r>
              <a:rPr lang="en-GB" sz="2400" b="1" dirty="0" smtClean="0">
                <a:latin typeface="Comic Sans MS" panose="030F0702030302020204" pitchFamily="66" charset="0"/>
              </a:rPr>
              <a:t>84</a:t>
            </a:r>
            <a:r>
              <a:rPr lang="en-GB" sz="2400" dirty="0" smtClean="0">
                <a:latin typeface="Comic Sans MS" panose="030F0702030302020204" pitchFamily="66" charset="0"/>
              </a:rPr>
              <a:t>.</a:t>
            </a:r>
          </a:p>
          <a:p>
            <a:endParaRPr lang="en-GB" sz="1400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Find the </a:t>
            </a:r>
            <a:r>
              <a:rPr lang="en-GB" sz="2400" b="1" dirty="0" smtClean="0">
                <a:latin typeface="Comic Sans MS" panose="030F0702030302020204" pitchFamily="66" charset="0"/>
              </a:rPr>
              <a:t>two</a:t>
            </a:r>
            <a:r>
              <a:rPr lang="en-GB" sz="2400" dirty="0" smtClean="0">
                <a:latin typeface="Comic Sans MS" panose="030F0702030302020204" pitchFamily="66" charset="0"/>
              </a:rPr>
              <a:t> possible values of the first term and associated common ratio.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6488668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SIC_13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36512" y="2987660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SIC_13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9945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44624"/>
            <a:ext cx="8424936" cy="298543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A Geometric Progression Problem</a:t>
            </a:r>
          </a:p>
          <a:p>
            <a:endParaRPr lang="en-GB" sz="1400" dirty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omic Sans MS" panose="030F0702030302020204" pitchFamily="66" charset="0"/>
              </a:rPr>
              <a:t>The </a:t>
            </a:r>
            <a:r>
              <a:rPr lang="en-GB" sz="2400" b="1" dirty="0" smtClean="0">
                <a:latin typeface="Comic Sans MS" panose="030F0702030302020204" pitchFamily="66" charset="0"/>
              </a:rPr>
              <a:t>second</a:t>
            </a:r>
            <a:r>
              <a:rPr lang="en-GB" sz="2400" dirty="0" smtClean="0">
                <a:latin typeface="Comic Sans MS" panose="030F0702030302020204" pitchFamily="66" charset="0"/>
              </a:rPr>
              <a:t> term of a geometric progression is greater than the first term by </a:t>
            </a:r>
            <a:r>
              <a:rPr lang="en-GB" sz="2400" b="1" dirty="0" smtClean="0">
                <a:latin typeface="Comic Sans MS" panose="030F0702030302020204" pitchFamily="66" charset="0"/>
              </a:rPr>
              <a:t>52</a:t>
            </a:r>
            <a:r>
              <a:rPr lang="en-GB" sz="2400" dirty="0" smtClean="0">
                <a:latin typeface="Comic Sans MS" panose="030F0702030302020204" pitchFamily="66" charset="0"/>
              </a:rPr>
              <a:t>.</a:t>
            </a:r>
            <a:br>
              <a:rPr lang="en-GB" sz="2400" dirty="0" smtClean="0">
                <a:latin typeface="Comic Sans MS" panose="030F0702030302020204" pitchFamily="66" charset="0"/>
              </a:rPr>
            </a:br>
            <a:endParaRPr lang="en-GB" sz="1400" dirty="0" smtClean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omic Sans MS" panose="030F0702030302020204" pitchFamily="66" charset="0"/>
              </a:rPr>
              <a:t>The </a:t>
            </a:r>
            <a:r>
              <a:rPr lang="en-GB" sz="2400" b="1" dirty="0" smtClean="0">
                <a:latin typeface="Comic Sans MS" panose="030F0702030302020204" pitchFamily="66" charset="0"/>
              </a:rPr>
              <a:t>fourth</a:t>
            </a:r>
            <a:r>
              <a:rPr lang="en-GB" sz="2400" dirty="0" smtClean="0">
                <a:latin typeface="Comic Sans MS" panose="030F0702030302020204" pitchFamily="66" charset="0"/>
              </a:rPr>
              <a:t> term is greater than the first by </a:t>
            </a:r>
            <a:r>
              <a:rPr lang="en-GB" sz="2400" b="1" dirty="0" smtClean="0">
                <a:latin typeface="Comic Sans MS" panose="030F0702030302020204" pitchFamily="66" charset="0"/>
              </a:rPr>
              <a:t>91</a:t>
            </a:r>
            <a:r>
              <a:rPr lang="en-GB" sz="2400" dirty="0" smtClean="0">
                <a:latin typeface="Comic Sans MS" panose="030F0702030302020204" pitchFamily="66" charset="0"/>
              </a:rPr>
              <a:t>.</a:t>
            </a:r>
          </a:p>
          <a:p>
            <a:endParaRPr lang="en-GB" sz="1400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Find the </a:t>
            </a:r>
            <a:r>
              <a:rPr lang="en-GB" sz="2400" b="1" dirty="0" smtClean="0">
                <a:latin typeface="Comic Sans MS" panose="030F0702030302020204" pitchFamily="66" charset="0"/>
              </a:rPr>
              <a:t>two</a:t>
            </a:r>
            <a:r>
              <a:rPr lang="en-GB" sz="2400" dirty="0" smtClean="0">
                <a:latin typeface="Comic Sans MS" panose="030F0702030302020204" pitchFamily="66" charset="0"/>
              </a:rPr>
              <a:t> possible values of the first term and associated common ratio.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3397056"/>
            <a:ext cx="8424936" cy="30162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A Geometric Progression Problem</a:t>
            </a:r>
          </a:p>
          <a:p>
            <a:endParaRPr lang="en-GB" sz="1400" dirty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omic Sans MS" panose="030F0702030302020204" pitchFamily="66" charset="0"/>
              </a:rPr>
              <a:t>The </a:t>
            </a:r>
            <a:r>
              <a:rPr lang="en-GB" sz="2400" b="1" dirty="0" smtClean="0">
                <a:latin typeface="Comic Sans MS" panose="030F0702030302020204" pitchFamily="66" charset="0"/>
              </a:rPr>
              <a:t>second</a:t>
            </a:r>
            <a:r>
              <a:rPr lang="en-GB" sz="2400" dirty="0" smtClean="0">
                <a:latin typeface="Comic Sans MS" panose="030F0702030302020204" pitchFamily="66" charset="0"/>
              </a:rPr>
              <a:t> term of a geometric progression is greater than the first term by </a:t>
            </a:r>
            <a:r>
              <a:rPr lang="en-GB" sz="2400" b="1" dirty="0" smtClean="0">
                <a:latin typeface="Comic Sans MS" panose="030F0702030302020204" pitchFamily="66" charset="0"/>
              </a:rPr>
              <a:t>56</a:t>
            </a:r>
            <a:r>
              <a:rPr lang="en-GB" sz="2400" dirty="0" smtClean="0">
                <a:latin typeface="Comic Sans MS" panose="030F0702030302020204" pitchFamily="66" charset="0"/>
              </a:rPr>
              <a:t>.</a:t>
            </a:r>
            <a:br>
              <a:rPr lang="en-GB" sz="2400" dirty="0" smtClean="0">
                <a:latin typeface="Comic Sans MS" panose="030F0702030302020204" pitchFamily="66" charset="0"/>
              </a:rPr>
            </a:br>
            <a:endParaRPr lang="en-GB" sz="1400" dirty="0" smtClean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omic Sans MS" panose="030F0702030302020204" pitchFamily="66" charset="0"/>
              </a:rPr>
              <a:t>The </a:t>
            </a:r>
            <a:r>
              <a:rPr lang="en-GB" sz="2400" b="1" dirty="0" smtClean="0">
                <a:latin typeface="Comic Sans MS" panose="030F0702030302020204" pitchFamily="66" charset="0"/>
              </a:rPr>
              <a:t>fourth</a:t>
            </a:r>
            <a:r>
              <a:rPr lang="en-GB" sz="2400" dirty="0" smtClean="0">
                <a:latin typeface="Comic Sans MS" panose="030F0702030302020204" pitchFamily="66" charset="0"/>
              </a:rPr>
              <a:t> term is greater than the first by </a:t>
            </a:r>
            <a:r>
              <a:rPr lang="en-GB" sz="2400" b="1" dirty="0" smtClean="0">
                <a:latin typeface="Comic Sans MS" panose="030F0702030302020204" pitchFamily="66" charset="0"/>
              </a:rPr>
              <a:t>98</a:t>
            </a:r>
            <a:r>
              <a:rPr lang="en-GB" sz="2400" dirty="0" smtClean="0">
                <a:latin typeface="Comic Sans MS" panose="030F0702030302020204" pitchFamily="66" charset="0"/>
              </a:rPr>
              <a:t>.</a:t>
            </a:r>
          </a:p>
          <a:p>
            <a:endParaRPr lang="en-GB" sz="1400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Find the </a:t>
            </a:r>
            <a:r>
              <a:rPr lang="en-GB" sz="2400" b="1" dirty="0" smtClean="0">
                <a:latin typeface="Comic Sans MS" panose="030F0702030302020204" pitchFamily="66" charset="0"/>
              </a:rPr>
              <a:t>two</a:t>
            </a:r>
            <a:r>
              <a:rPr lang="en-GB" sz="2400" dirty="0" smtClean="0">
                <a:latin typeface="Comic Sans MS" panose="030F0702030302020204" pitchFamily="66" charset="0"/>
              </a:rPr>
              <a:t> possible values of the first term and associated common ratio.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6488668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SIC_13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36512" y="2987660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SIC_13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877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44624"/>
            <a:ext cx="8424936" cy="298543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A Geometric Progression Problem</a:t>
            </a:r>
          </a:p>
          <a:p>
            <a:endParaRPr lang="en-GB" sz="1400" dirty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omic Sans MS" panose="030F0702030302020204" pitchFamily="66" charset="0"/>
              </a:rPr>
              <a:t>The </a:t>
            </a:r>
            <a:r>
              <a:rPr lang="en-GB" sz="2400" b="1" dirty="0" smtClean="0">
                <a:latin typeface="Comic Sans MS" panose="030F0702030302020204" pitchFamily="66" charset="0"/>
              </a:rPr>
              <a:t>second</a:t>
            </a:r>
            <a:r>
              <a:rPr lang="en-GB" sz="2400" dirty="0" smtClean="0">
                <a:latin typeface="Comic Sans MS" panose="030F0702030302020204" pitchFamily="66" charset="0"/>
              </a:rPr>
              <a:t> term of a geometric progression is greater than the first term by </a:t>
            </a:r>
            <a:r>
              <a:rPr lang="en-GB" sz="2400" b="1" dirty="0" smtClean="0">
                <a:latin typeface="Comic Sans MS" panose="030F0702030302020204" pitchFamily="66" charset="0"/>
              </a:rPr>
              <a:t>60</a:t>
            </a:r>
            <a:r>
              <a:rPr lang="en-GB" sz="2400" dirty="0" smtClean="0">
                <a:latin typeface="Comic Sans MS" panose="030F0702030302020204" pitchFamily="66" charset="0"/>
              </a:rPr>
              <a:t>.</a:t>
            </a:r>
            <a:br>
              <a:rPr lang="en-GB" sz="2400" dirty="0" smtClean="0">
                <a:latin typeface="Comic Sans MS" panose="030F0702030302020204" pitchFamily="66" charset="0"/>
              </a:rPr>
            </a:br>
            <a:endParaRPr lang="en-GB" sz="1400" dirty="0" smtClean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omic Sans MS" panose="030F0702030302020204" pitchFamily="66" charset="0"/>
              </a:rPr>
              <a:t>The </a:t>
            </a:r>
            <a:r>
              <a:rPr lang="en-GB" sz="2400" b="1" dirty="0" smtClean="0">
                <a:latin typeface="Comic Sans MS" panose="030F0702030302020204" pitchFamily="66" charset="0"/>
              </a:rPr>
              <a:t>fourth</a:t>
            </a:r>
            <a:r>
              <a:rPr lang="en-GB" sz="2400" dirty="0" smtClean="0">
                <a:latin typeface="Comic Sans MS" panose="030F0702030302020204" pitchFamily="66" charset="0"/>
              </a:rPr>
              <a:t> term is greater than the first by </a:t>
            </a:r>
            <a:r>
              <a:rPr lang="en-GB" sz="2400" b="1" dirty="0" smtClean="0">
                <a:latin typeface="Comic Sans MS" panose="030F0702030302020204" pitchFamily="66" charset="0"/>
              </a:rPr>
              <a:t>105</a:t>
            </a:r>
            <a:r>
              <a:rPr lang="en-GB" sz="2400" dirty="0" smtClean="0">
                <a:latin typeface="Comic Sans MS" panose="030F0702030302020204" pitchFamily="66" charset="0"/>
              </a:rPr>
              <a:t>.</a:t>
            </a:r>
          </a:p>
          <a:p>
            <a:endParaRPr lang="en-GB" sz="1400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Find the </a:t>
            </a:r>
            <a:r>
              <a:rPr lang="en-GB" sz="2400" b="1" dirty="0" smtClean="0">
                <a:latin typeface="Comic Sans MS" panose="030F0702030302020204" pitchFamily="66" charset="0"/>
              </a:rPr>
              <a:t>two</a:t>
            </a:r>
            <a:r>
              <a:rPr lang="en-GB" sz="2400" dirty="0" smtClean="0">
                <a:latin typeface="Comic Sans MS" panose="030F0702030302020204" pitchFamily="66" charset="0"/>
              </a:rPr>
              <a:t> possible values of the first term and associated common ratio.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3397056"/>
            <a:ext cx="8424936" cy="30162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A Geometric Progression Problem</a:t>
            </a:r>
          </a:p>
          <a:p>
            <a:endParaRPr lang="en-GB" sz="1400" dirty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omic Sans MS" panose="030F0702030302020204" pitchFamily="66" charset="0"/>
              </a:rPr>
              <a:t>The </a:t>
            </a:r>
            <a:r>
              <a:rPr lang="en-GB" sz="2400" b="1" dirty="0" smtClean="0">
                <a:latin typeface="Comic Sans MS" panose="030F0702030302020204" pitchFamily="66" charset="0"/>
              </a:rPr>
              <a:t>second</a:t>
            </a:r>
            <a:r>
              <a:rPr lang="en-GB" sz="2400" dirty="0" smtClean="0">
                <a:latin typeface="Comic Sans MS" panose="030F0702030302020204" pitchFamily="66" charset="0"/>
              </a:rPr>
              <a:t> term of a geometric progression is greater than the first term by </a:t>
            </a:r>
            <a:r>
              <a:rPr lang="en-GB" sz="2400" b="1" dirty="0" smtClean="0">
                <a:latin typeface="Comic Sans MS" panose="030F0702030302020204" pitchFamily="66" charset="0"/>
              </a:rPr>
              <a:t>64</a:t>
            </a:r>
            <a:r>
              <a:rPr lang="en-GB" sz="2400" dirty="0" smtClean="0">
                <a:latin typeface="Comic Sans MS" panose="030F0702030302020204" pitchFamily="66" charset="0"/>
              </a:rPr>
              <a:t>.</a:t>
            </a:r>
            <a:br>
              <a:rPr lang="en-GB" sz="2400" dirty="0" smtClean="0">
                <a:latin typeface="Comic Sans MS" panose="030F0702030302020204" pitchFamily="66" charset="0"/>
              </a:rPr>
            </a:br>
            <a:endParaRPr lang="en-GB" sz="1400" dirty="0" smtClean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omic Sans MS" panose="030F0702030302020204" pitchFamily="66" charset="0"/>
              </a:rPr>
              <a:t>The </a:t>
            </a:r>
            <a:r>
              <a:rPr lang="en-GB" sz="2400" b="1" dirty="0" smtClean="0">
                <a:latin typeface="Comic Sans MS" panose="030F0702030302020204" pitchFamily="66" charset="0"/>
              </a:rPr>
              <a:t>fourth</a:t>
            </a:r>
            <a:r>
              <a:rPr lang="en-GB" sz="2400" dirty="0" smtClean="0">
                <a:latin typeface="Comic Sans MS" panose="030F0702030302020204" pitchFamily="66" charset="0"/>
              </a:rPr>
              <a:t> term is greater than the first by </a:t>
            </a:r>
            <a:r>
              <a:rPr lang="en-GB" sz="2400" b="1" dirty="0" smtClean="0">
                <a:latin typeface="Comic Sans MS" panose="030F0702030302020204" pitchFamily="66" charset="0"/>
              </a:rPr>
              <a:t>112</a:t>
            </a:r>
            <a:r>
              <a:rPr lang="en-GB" sz="2400" dirty="0" smtClean="0">
                <a:latin typeface="Comic Sans MS" panose="030F0702030302020204" pitchFamily="66" charset="0"/>
              </a:rPr>
              <a:t>.</a:t>
            </a:r>
          </a:p>
          <a:p>
            <a:endParaRPr lang="en-GB" sz="1400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Find the </a:t>
            </a:r>
            <a:r>
              <a:rPr lang="en-GB" sz="2400" b="1" dirty="0" smtClean="0">
                <a:latin typeface="Comic Sans MS" panose="030F0702030302020204" pitchFamily="66" charset="0"/>
              </a:rPr>
              <a:t>two</a:t>
            </a:r>
            <a:r>
              <a:rPr lang="en-GB" sz="2400" dirty="0" smtClean="0">
                <a:latin typeface="Comic Sans MS" panose="030F0702030302020204" pitchFamily="66" charset="0"/>
              </a:rPr>
              <a:t> possible values of the first term and associated common ratio.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6488668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SIC_13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36512" y="2987660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SIC_13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142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44624"/>
            <a:ext cx="8424936" cy="298543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A Geometric Progression Problem</a:t>
            </a:r>
          </a:p>
          <a:p>
            <a:endParaRPr lang="en-GB" sz="1400" dirty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omic Sans MS" panose="030F0702030302020204" pitchFamily="66" charset="0"/>
              </a:rPr>
              <a:t>The </a:t>
            </a:r>
            <a:r>
              <a:rPr lang="en-GB" sz="2400" b="1" dirty="0" smtClean="0">
                <a:latin typeface="Comic Sans MS" panose="030F0702030302020204" pitchFamily="66" charset="0"/>
              </a:rPr>
              <a:t>second</a:t>
            </a:r>
            <a:r>
              <a:rPr lang="en-GB" sz="2400" dirty="0" smtClean="0">
                <a:latin typeface="Comic Sans MS" panose="030F0702030302020204" pitchFamily="66" charset="0"/>
              </a:rPr>
              <a:t> term of a geometric progression is greater than the first term by </a:t>
            </a:r>
            <a:r>
              <a:rPr lang="en-GB" sz="2400" b="1" dirty="0" smtClean="0">
                <a:latin typeface="Comic Sans MS" panose="030F0702030302020204" pitchFamily="66" charset="0"/>
              </a:rPr>
              <a:t>68</a:t>
            </a:r>
            <a:r>
              <a:rPr lang="en-GB" sz="2400" dirty="0" smtClean="0">
                <a:latin typeface="Comic Sans MS" panose="030F0702030302020204" pitchFamily="66" charset="0"/>
              </a:rPr>
              <a:t>.</a:t>
            </a:r>
            <a:br>
              <a:rPr lang="en-GB" sz="2400" dirty="0" smtClean="0">
                <a:latin typeface="Comic Sans MS" panose="030F0702030302020204" pitchFamily="66" charset="0"/>
              </a:rPr>
            </a:br>
            <a:endParaRPr lang="en-GB" sz="1400" dirty="0" smtClean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omic Sans MS" panose="030F0702030302020204" pitchFamily="66" charset="0"/>
              </a:rPr>
              <a:t>The </a:t>
            </a:r>
            <a:r>
              <a:rPr lang="en-GB" sz="2400" b="1" dirty="0" smtClean="0">
                <a:latin typeface="Comic Sans MS" panose="030F0702030302020204" pitchFamily="66" charset="0"/>
              </a:rPr>
              <a:t>fourth</a:t>
            </a:r>
            <a:r>
              <a:rPr lang="en-GB" sz="2400" dirty="0" smtClean="0">
                <a:latin typeface="Comic Sans MS" panose="030F0702030302020204" pitchFamily="66" charset="0"/>
              </a:rPr>
              <a:t> term is greater than the first by </a:t>
            </a:r>
            <a:r>
              <a:rPr lang="en-GB" sz="2400" b="1" dirty="0" smtClean="0">
                <a:latin typeface="Comic Sans MS" panose="030F0702030302020204" pitchFamily="66" charset="0"/>
              </a:rPr>
              <a:t>119</a:t>
            </a:r>
            <a:r>
              <a:rPr lang="en-GB" sz="2400" dirty="0" smtClean="0">
                <a:latin typeface="Comic Sans MS" panose="030F0702030302020204" pitchFamily="66" charset="0"/>
              </a:rPr>
              <a:t>.</a:t>
            </a:r>
          </a:p>
          <a:p>
            <a:endParaRPr lang="en-GB" sz="1400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Find the </a:t>
            </a:r>
            <a:r>
              <a:rPr lang="en-GB" sz="2400" b="1" dirty="0" smtClean="0">
                <a:latin typeface="Comic Sans MS" panose="030F0702030302020204" pitchFamily="66" charset="0"/>
              </a:rPr>
              <a:t>two</a:t>
            </a:r>
            <a:r>
              <a:rPr lang="en-GB" sz="2400" dirty="0" smtClean="0">
                <a:latin typeface="Comic Sans MS" panose="030F0702030302020204" pitchFamily="66" charset="0"/>
              </a:rPr>
              <a:t> possible values of the first term and associated common ratio.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3397056"/>
            <a:ext cx="8424936" cy="30162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A Geometric Progression Problem</a:t>
            </a:r>
          </a:p>
          <a:p>
            <a:endParaRPr lang="en-GB" sz="1400" dirty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omic Sans MS" panose="030F0702030302020204" pitchFamily="66" charset="0"/>
              </a:rPr>
              <a:t>The </a:t>
            </a:r>
            <a:r>
              <a:rPr lang="en-GB" sz="2400" b="1" dirty="0" smtClean="0">
                <a:latin typeface="Comic Sans MS" panose="030F0702030302020204" pitchFamily="66" charset="0"/>
              </a:rPr>
              <a:t>second</a:t>
            </a:r>
            <a:r>
              <a:rPr lang="en-GB" sz="2400" dirty="0" smtClean="0">
                <a:latin typeface="Comic Sans MS" panose="030F0702030302020204" pitchFamily="66" charset="0"/>
              </a:rPr>
              <a:t> term of a geometric progression is greater than the first term by </a:t>
            </a:r>
            <a:r>
              <a:rPr lang="en-GB" sz="2400" b="1" dirty="0" smtClean="0">
                <a:latin typeface="Comic Sans MS" panose="030F0702030302020204" pitchFamily="66" charset="0"/>
              </a:rPr>
              <a:t>72</a:t>
            </a:r>
            <a:r>
              <a:rPr lang="en-GB" sz="2400" dirty="0" smtClean="0">
                <a:latin typeface="Comic Sans MS" panose="030F0702030302020204" pitchFamily="66" charset="0"/>
              </a:rPr>
              <a:t>.</a:t>
            </a:r>
            <a:br>
              <a:rPr lang="en-GB" sz="2400" dirty="0" smtClean="0">
                <a:latin typeface="Comic Sans MS" panose="030F0702030302020204" pitchFamily="66" charset="0"/>
              </a:rPr>
            </a:br>
            <a:endParaRPr lang="en-GB" sz="1400" dirty="0" smtClean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omic Sans MS" panose="030F0702030302020204" pitchFamily="66" charset="0"/>
              </a:rPr>
              <a:t>The </a:t>
            </a:r>
            <a:r>
              <a:rPr lang="en-GB" sz="2400" b="1" dirty="0" smtClean="0">
                <a:latin typeface="Comic Sans MS" panose="030F0702030302020204" pitchFamily="66" charset="0"/>
              </a:rPr>
              <a:t>fourth</a:t>
            </a:r>
            <a:r>
              <a:rPr lang="en-GB" sz="2400" dirty="0" smtClean="0">
                <a:latin typeface="Comic Sans MS" panose="030F0702030302020204" pitchFamily="66" charset="0"/>
              </a:rPr>
              <a:t> term is greater than the first by </a:t>
            </a:r>
            <a:r>
              <a:rPr lang="en-GB" sz="2400" b="1" dirty="0" smtClean="0">
                <a:latin typeface="Comic Sans MS" panose="030F0702030302020204" pitchFamily="66" charset="0"/>
              </a:rPr>
              <a:t>126</a:t>
            </a:r>
            <a:r>
              <a:rPr lang="en-GB" sz="2400" dirty="0" smtClean="0">
                <a:latin typeface="Comic Sans MS" panose="030F0702030302020204" pitchFamily="66" charset="0"/>
              </a:rPr>
              <a:t>.</a:t>
            </a:r>
          </a:p>
          <a:p>
            <a:endParaRPr lang="en-GB" sz="1400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Find the </a:t>
            </a:r>
            <a:r>
              <a:rPr lang="en-GB" sz="2400" b="1" dirty="0" smtClean="0">
                <a:latin typeface="Comic Sans MS" panose="030F0702030302020204" pitchFamily="66" charset="0"/>
              </a:rPr>
              <a:t>two</a:t>
            </a:r>
            <a:r>
              <a:rPr lang="en-GB" sz="2400" dirty="0" smtClean="0">
                <a:latin typeface="Comic Sans MS" panose="030F0702030302020204" pitchFamily="66" charset="0"/>
              </a:rPr>
              <a:t> possible values of the first term and associated common ratio.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6488668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SIC_13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36512" y="2987660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SIC_13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58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44624"/>
            <a:ext cx="8424936" cy="298543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A Geometric Progression Problem</a:t>
            </a:r>
          </a:p>
          <a:p>
            <a:endParaRPr lang="en-GB" sz="1400" dirty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omic Sans MS" panose="030F0702030302020204" pitchFamily="66" charset="0"/>
              </a:rPr>
              <a:t>The </a:t>
            </a:r>
            <a:r>
              <a:rPr lang="en-GB" sz="2400" b="1" dirty="0" smtClean="0">
                <a:latin typeface="Comic Sans MS" panose="030F0702030302020204" pitchFamily="66" charset="0"/>
              </a:rPr>
              <a:t>second</a:t>
            </a:r>
            <a:r>
              <a:rPr lang="en-GB" sz="2400" dirty="0" smtClean="0">
                <a:latin typeface="Comic Sans MS" panose="030F0702030302020204" pitchFamily="66" charset="0"/>
              </a:rPr>
              <a:t> term of a geometric progression is greater than the first term by </a:t>
            </a:r>
            <a:r>
              <a:rPr lang="en-GB" sz="2400" b="1" dirty="0" smtClean="0">
                <a:latin typeface="Comic Sans MS" panose="030F0702030302020204" pitchFamily="66" charset="0"/>
              </a:rPr>
              <a:t>76</a:t>
            </a:r>
            <a:r>
              <a:rPr lang="en-GB" sz="2400" dirty="0" smtClean="0">
                <a:latin typeface="Comic Sans MS" panose="030F0702030302020204" pitchFamily="66" charset="0"/>
              </a:rPr>
              <a:t>.</a:t>
            </a:r>
            <a:br>
              <a:rPr lang="en-GB" sz="2400" dirty="0" smtClean="0">
                <a:latin typeface="Comic Sans MS" panose="030F0702030302020204" pitchFamily="66" charset="0"/>
              </a:rPr>
            </a:br>
            <a:endParaRPr lang="en-GB" sz="1400" dirty="0" smtClean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omic Sans MS" panose="030F0702030302020204" pitchFamily="66" charset="0"/>
              </a:rPr>
              <a:t>The </a:t>
            </a:r>
            <a:r>
              <a:rPr lang="en-GB" sz="2400" b="1" dirty="0" smtClean="0">
                <a:latin typeface="Comic Sans MS" panose="030F0702030302020204" pitchFamily="66" charset="0"/>
              </a:rPr>
              <a:t>fourth</a:t>
            </a:r>
            <a:r>
              <a:rPr lang="en-GB" sz="2400" dirty="0" smtClean="0">
                <a:latin typeface="Comic Sans MS" panose="030F0702030302020204" pitchFamily="66" charset="0"/>
              </a:rPr>
              <a:t> term is greater than the first by </a:t>
            </a:r>
            <a:r>
              <a:rPr lang="en-GB" sz="2400" b="1" dirty="0" smtClean="0">
                <a:latin typeface="Comic Sans MS" panose="030F0702030302020204" pitchFamily="66" charset="0"/>
              </a:rPr>
              <a:t>133</a:t>
            </a:r>
            <a:r>
              <a:rPr lang="en-GB" sz="2400" dirty="0" smtClean="0">
                <a:latin typeface="Comic Sans MS" panose="030F0702030302020204" pitchFamily="66" charset="0"/>
              </a:rPr>
              <a:t>.</a:t>
            </a:r>
          </a:p>
          <a:p>
            <a:endParaRPr lang="en-GB" sz="1400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Find the </a:t>
            </a:r>
            <a:r>
              <a:rPr lang="en-GB" sz="2400" b="1" dirty="0" smtClean="0">
                <a:latin typeface="Comic Sans MS" panose="030F0702030302020204" pitchFamily="66" charset="0"/>
              </a:rPr>
              <a:t>two</a:t>
            </a:r>
            <a:r>
              <a:rPr lang="en-GB" sz="2400" dirty="0" smtClean="0">
                <a:latin typeface="Comic Sans MS" panose="030F0702030302020204" pitchFamily="66" charset="0"/>
              </a:rPr>
              <a:t> possible values of the first term and associated common ratio.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3397056"/>
            <a:ext cx="8424936" cy="30162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A Geometric Progression Problem</a:t>
            </a:r>
          </a:p>
          <a:p>
            <a:endParaRPr lang="en-GB" sz="1400" dirty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omic Sans MS" panose="030F0702030302020204" pitchFamily="66" charset="0"/>
              </a:rPr>
              <a:t>The </a:t>
            </a:r>
            <a:r>
              <a:rPr lang="en-GB" sz="2400" b="1" dirty="0" smtClean="0">
                <a:latin typeface="Comic Sans MS" panose="030F0702030302020204" pitchFamily="66" charset="0"/>
              </a:rPr>
              <a:t>second</a:t>
            </a:r>
            <a:r>
              <a:rPr lang="en-GB" sz="2400" dirty="0" smtClean="0">
                <a:latin typeface="Comic Sans MS" panose="030F0702030302020204" pitchFamily="66" charset="0"/>
              </a:rPr>
              <a:t> term of a geometric progression is greater than the first term by </a:t>
            </a:r>
            <a:r>
              <a:rPr lang="en-GB" sz="2400" b="1" dirty="0" smtClean="0">
                <a:latin typeface="Comic Sans MS" panose="030F0702030302020204" pitchFamily="66" charset="0"/>
              </a:rPr>
              <a:t>80</a:t>
            </a:r>
            <a:r>
              <a:rPr lang="en-GB" sz="2400" dirty="0" smtClean="0">
                <a:latin typeface="Comic Sans MS" panose="030F0702030302020204" pitchFamily="66" charset="0"/>
              </a:rPr>
              <a:t>.</a:t>
            </a:r>
            <a:br>
              <a:rPr lang="en-GB" sz="2400" dirty="0" smtClean="0">
                <a:latin typeface="Comic Sans MS" panose="030F0702030302020204" pitchFamily="66" charset="0"/>
              </a:rPr>
            </a:br>
            <a:endParaRPr lang="en-GB" sz="1400" dirty="0" smtClean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omic Sans MS" panose="030F0702030302020204" pitchFamily="66" charset="0"/>
              </a:rPr>
              <a:t>The </a:t>
            </a:r>
            <a:r>
              <a:rPr lang="en-GB" sz="2400" b="1" dirty="0" smtClean="0">
                <a:latin typeface="Comic Sans MS" panose="030F0702030302020204" pitchFamily="66" charset="0"/>
              </a:rPr>
              <a:t>fourth</a:t>
            </a:r>
            <a:r>
              <a:rPr lang="en-GB" sz="2400" dirty="0" smtClean="0">
                <a:latin typeface="Comic Sans MS" panose="030F0702030302020204" pitchFamily="66" charset="0"/>
              </a:rPr>
              <a:t> term is greater than the first by </a:t>
            </a:r>
            <a:r>
              <a:rPr lang="en-GB" sz="2400" b="1" dirty="0" smtClean="0">
                <a:latin typeface="Comic Sans MS" panose="030F0702030302020204" pitchFamily="66" charset="0"/>
              </a:rPr>
              <a:t>140</a:t>
            </a:r>
            <a:r>
              <a:rPr lang="en-GB" sz="2400" dirty="0" smtClean="0">
                <a:latin typeface="Comic Sans MS" panose="030F0702030302020204" pitchFamily="66" charset="0"/>
              </a:rPr>
              <a:t>.</a:t>
            </a:r>
          </a:p>
          <a:p>
            <a:endParaRPr lang="en-GB" sz="1400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Find the </a:t>
            </a:r>
            <a:r>
              <a:rPr lang="en-GB" sz="2400" b="1" dirty="0" smtClean="0">
                <a:latin typeface="Comic Sans MS" panose="030F0702030302020204" pitchFamily="66" charset="0"/>
              </a:rPr>
              <a:t>two</a:t>
            </a:r>
            <a:r>
              <a:rPr lang="en-GB" sz="2400" dirty="0" smtClean="0">
                <a:latin typeface="Comic Sans MS" panose="030F0702030302020204" pitchFamily="66" charset="0"/>
              </a:rPr>
              <a:t> possible values of the first term and associated common ratio.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6488668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SIC_13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36512" y="2987660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SIC_13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502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03237"/>
            <a:ext cx="8229600" cy="58221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>
                <a:latin typeface="Comic Sans MS" panose="030F0702030302020204" pitchFamily="66" charset="0"/>
              </a:rPr>
              <a:t>A Geometric Progression Problem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r>
              <a:rPr lang="en-GB" sz="2400" dirty="0" smtClean="0">
                <a:latin typeface="Comic Sans MS" panose="030F0702030302020204" pitchFamily="66" charset="0"/>
              </a:rPr>
              <a:t>The </a:t>
            </a:r>
            <a:r>
              <a:rPr lang="en-GB" sz="2400" b="1" dirty="0" smtClean="0">
                <a:latin typeface="Comic Sans MS" panose="030F0702030302020204" pitchFamily="66" charset="0"/>
              </a:rPr>
              <a:t>second</a:t>
            </a:r>
            <a:r>
              <a:rPr lang="en-GB" sz="2400" dirty="0" smtClean="0">
                <a:latin typeface="Comic Sans MS" panose="030F0702030302020204" pitchFamily="66" charset="0"/>
              </a:rPr>
              <a:t> term of a geometric progression is greater than the first term by </a:t>
            </a:r>
            <a:r>
              <a:rPr lang="en-GB" sz="2400" b="1" dirty="0" smtClean="0">
                <a:latin typeface="Comic Sans MS" panose="030F0702030302020204" pitchFamily="66" charset="0"/>
              </a:rPr>
              <a:t>20</a:t>
            </a:r>
            <a:r>
              <a:rPr lang="en-GB" sz="2400" dirty="0" smtClean="0">
                <a:latin typeface="Comic Sans MS" panose="030F0702030302020204" pitchFamily="66" charset="0"/>
              </a:rPr>
              <a:t>.</a:t>
            </a:r>
            <a:br>
              <a:rPr lang="en-GB" sz="2400" dirty="0" smtClean="0">
                <a:latin typeface="Comic Sans MS" panose="030F0702030302020204" pitchFamily="66" charset="0"/>
              </a:rPr>
            </a:br>
            <a:endParaRPr lang="en-GB" sz="2400" dirty="0" smtClean="0">
              <a:latin typeface="Comic Sans MS" panose="030F0702030302020204" pitchFamily="66" charset="0"/>
            </a:endParaRPr>
          </a:p>
          <a:p>
            <a:r>
              <a:rPr lang="en-GB" sz="2400" dirty="0" smtClean="0">
                <a:latin typeface="Comic Sans MS" panose="030F0702030302020204" pitchFamily="66" charset="0"/>
              </a:rPr>
              <a:t>The </a:t>
            </a:r>
            <a:r>
              <a:rPr lang="en-GB" sz="2400" b="1" dirty="0" smtClean="0">
                <a:latin typeface="Comic Sans MS" panose="030F0702030302020204" pitchFamily="66" charset="0"/>
              </a:rPr>
              <a:t>fourth</a:t>
            </a:r>
            <a:r>
              <a:rPr lang="en-GB" sz="2400" dirty="0" smtClean="0">
                <a:latin typeface="Comic Sans MS" panose="030F0702030302020204" pitchFamily="66" charset="0"/>
              </a:rPr>
              <a:t> term is greater than the first by </a:t>
            </a:r>
            <a:r>
              <a:rPr lang="en-GB" sz="2400" b="1" dirty="0" smtClean="0">
                <a:latin typeface="Comic Sans MS" panose="030F0702030302020204" pitchFamily="66" charset="0"/>
              </a:rPr>
              <a:t>35</a:t>
            </a:r>
            <a:r>
              <a:rPr lang="en-GB" sz="2400" dirty="0" smtClean="0">
                <a:latin typeface="Comic Sans MS" panose="030F0702030302020204" pitchFamily="66" charset="0"/>
              </a:rPr>
              <a:t>.</a:t>
            </a:r>
            <a:br>
              <a:rPr lang="en-GB" sz="2400" dirty="0" smtClean="0">
                <a:latin typeface="Comic Sans MS" panose="030F0702030302020204" pitchFamily="66" charset="0"/>
              </a:rPr>
            </a:br>
            <a:endParaRPr lang="en-GB" sz="2400" dirty="0" smtClean="0">
              <a:latin typeface="Comic Sans MS" panose="030F0702030302020204" pitchFamily="66" charset="0"/>
            </a:endParaRPr>
          </a:p>
          <a:p>
            <a:r>
              <a:rPr lang="en-GB" sz="2400" dirty="0" smtClean="0">
                <a:latin typeface="Comic Sans MS" panose="030F0702030302020204" pitchFamily="66" charset="0"/>
              </a:rPr>
              <a:t>Find the two possible values of the first term and associated common ratio</a:t>
            </a:r>
            <a:r>
              <a:rPr lang="en-GB" dirty="0" smtClean="0">
                <a:latin typeface="Comic Sans MS" panose="030F0702030302020204" pitchFamily="66" charset="0"/>
              </a:rPr>
              <a:t>.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4761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98544381"/>
                  </p:ext>
                </p:extLst>
              </p:nvPr>
            </p:nvGraphicFramePr>
            <p:xfrm>
              <a:off x="1524000" y="444272"/>
              <a:ext cx="6096000" cy="11125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19200"/>
                    <a:gridCol w="1219200"/>
                    <a:gridCol w="1219200"/>
                    <a:gridCol w="1219200"/>
                    <a:gridCol w="1219200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dirty="0" smtClean="0">
                                    <a:latin typeface="Cambria Math"/>
                                  </a:rPr>
                                  <m:t>𝒌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i="1" dirty="0" smtClean="0">
                                    <a:latin typeface="Cambria Math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i="1" dirty="0" smtClean="0">
                                    <a:latin typeface="Cambria Math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i="1" dirty="0" smtClean="0">
                                    <a:latin typeface="Cambria Math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i="1" dirty="0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𝑘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𝑎𝑟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𝑟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𝑟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+20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+35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98544381"/>
                  </p:ext>
                </p:extLst>
              </p:nvPr>
            </p:nvGraphicFramePr>
            <p:xfrm>
              <a:off x="1524000" y="444272"/>
              <a:ext cx="6096000" cy="11125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19200"/>
                    <a:gridCol w="1219200"/>
                    <a:gridCol w="1219200"/>
                    <a:gridCol w="1219200"/>
                    <a:gridCol w="1219200"/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1639" r="-400000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0000" t="-1639" r="-300000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00000" t="-1639" r="-200000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300000" t="-1639" r="-100000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400000" t="-1639" b="-200000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103333" r="-400000" b="-1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0000" t="-103333" r="-300000" b="-1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00000" t="-103333" r="-200000" b="-1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300000" t="-103333" r="-100000" b="-1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400000" t="-103333" b="-103333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00000" t="-200000" r="-200000" b="-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400000" t="-200000" b="-1639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30182320"/>
                  </p:ext>
                </p:extLst>
              </p:nvPr>
            </p:nvGraphicFramePr>
            <p:xfrm>
              <a:off x="1524000" y="1844824"/>
              <a:ext cx="6096000" cy="1119979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048000"/>
                    <a:gridCol w="3048000"/>
                  </a:tblGrid>
                  <a:tr h="507648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𝑎𝑟</m:t>
                                </m:r>
                                <m:r>
                                  <a:rPr lang="en-GB" b="0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GB" b="0" smtClean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20</m:t>
                                </m:r>
                              </m:oMath>
                            </m:oMathPara>
                          </a14:m>
                          <a:endParaRPr lang="en-GB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𝑟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3</m:t>
                                    </m:r>
                                  </m:sup>
                                </m:sSup>
                                <m:r>
                                  <a:rPr lang="en-GB" b="0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GB" b="0" smtClean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35</m:t>
                                </m:r>
                              </m:oMath>
                            </m:oMathPara>
                          </a14:m>
                          <a:endParaRPr lang="en-GB" b="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mtClean="0">
                                    <a:latin typeface="Cambria Math"/>
                                  </a:rPr>
                                  <m:t>𝑟</m:t>
                                </m:r>
                                <m:r>
                                  <a:rPr lang="en-GB" smtClean="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GB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mtClean="0">
                                        <a:latin typeface="Cambria Math"/>
                                      </a:rPr>
                                      <m:t>𝑎</m:t>
                                    </m:r>
                                    <m:r>
                                      <a:rPr lang="en-GB" smtClean="0">
                                        <a:latin typeface="Cambria Math"/>
                                      </a:rPr>
                                      <m:t>+20</m:t>
                                    </m:r>
                                  </m:num>
                                  <m:den>
                                    <m:r>
                                      <a:rPr lang="en-GB" smtClean="0">
                                        <a:latin typeface="Cambria Math"/>
                                      </a:rPr>
                                      <m:t>𝑎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GB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mtClean="0">
                                        <a:latin typeface="Cambria Math"/>
                                      </a:rPr>
                                      <m:t>𝑟</m:t>
                                    </m:r>
                                  </m:e>
                                  <m:sup>
                                    <m:r>
                                      <a:rPr lang="en-GB" smtClean="0">
                                        <a:latin typeface="Cambria Math"/>
                                      </a:rPr>
                                      <m:t>3</m:t>
                                    </m:r>
                                  </m:sup>
                                </m:sSup>
                                <m:r>
                                  <a:rPr lang="en-GB" smtClean="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GB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mtClean="0">
                                        <a:latin typeface="Cambria Math"/>
                                      </a:rPr>
                                      <m:t>𝑎</m:t>
                                    </m:r>
                                    <m:r>
                                      <a:rPr lang="en-GB" smtClean="0">
                                        <a:latin typeface="Cambria Math"/>
                                      </a:rPr>
                                      <m:t>+35</m:t>
                                    </m:r>
                                  </m:num>
                                  <m:den>
                                    <m:r>
                                      <a:rPr lang="en-GB" smtClean="0">
                                        <a:latin typeface="Cambria Math"/>
                                      </a:rPr>
                                      <m:t>𝑎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30182320"/>
                  </p:ext>
                </p:extLst>
              </p:nvPr>
            </p:nvGraphicFramePr>
            <p:xfrm>
              <a:off x="1524000" y="1844824"/>
              <a:ext cx="6096000" cy="1119979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048000"/>
                    <a:gridCol w="3048000"/>
                  </a:tblGrid>
                  <a:tr h="50764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t="-1205" r="-100000" b="-1216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100000" t="-1205" b="-121687"/>
                          </a:stretch>
                        </a:blipFill>
                      </a:tcPr>
                    </a:tc>
                  </a:tr>
                  <a:tr h="61233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t="-84000" r="-100000" b="-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100000" t="-84000" b="-100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0876166"/>
                  </p:ext>
                </p:extLst>
              </p:nvPr>
            </p:nvGraphicFramePr>
            <p:xfrm>
              <a:off x="1524000" y="3212976"/>
              <a:ext cx="6096000" cy="3349181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6096000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:r>
                            <a:rPr lang="en-GB" dirty="0" smtClean="0"/>
                            <a:t>                                      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GB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GB" i="1" smtClean="0">
                                              <a:latin typeface="Cambria Math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GB" smtClean="0">
                                              <a:latin typeface="Cambria Math"/>
                                            </a:rPr>
                                            <m:t>𝑎</m:t>
                                          </m:r>
                                          <m:r>
                                            <a:rPr lang="en-GB" smtClean="0">
                                              <a:latin typeface="Cambria Math"/>
                                            </a:rPr>
                                            <m:t>+20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GB" smtClean="0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</m:num>
                                <m:den>
                                  <m:sSup>
                                    <m:sSupPr>
                                      <m:ctrlPr>
                                        <a:rPr lang="en-GB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mtClean="0">
                                          <a:latin typeface="Cambria Math"/>
                                        </a:rPr>
                                        <m:t>𝑎</m:t>
                                      </m:r>
                                    </m:e>
                                    <m:sup>
                                      <m:r>
                                        <a:rPr lang="en-GB" smtClean="0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</m:den>
                              </m:f>
                              <m:r>
                                <a:rPr lang="en-GB" smtClean="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ctrlPr>
                                        <a:rPr lang="en-GB" i="1" smtClean="0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mtClean="0">
                                          <a:latin typeface="Cambria Math"/>
                                        </a:rPr>
                                        <m:t>𝑎</m:t>
                                      </m:r>
                                      <m:r>
                                        <a:rPr lang="en-GB" smtClean="0">
                                          <a:latin typeface="Cambria Math"/>
                                        </a:rPr>
                                        <m:t>+35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en-GB" smtClean="0">
                                      <a:latin typeface="Cambria Math"/>
                                    </a:rPr>
                                    <m:t>𝑎</m:t>
                                  </m:r>
                                </m:den>
                              </m:f>
                            </m:oMath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:r>
                            <a:rPr lang="en-GB" dirty="0" smtClean="0"/>
                            <a:t>                                  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GB" i="1" smtClean="0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mtClean="0">
                                          <a:latin typeface="Cambria Math"/>
                                        </a:rPr>
                                        <m:t>𝑎</m:t>
                                      </m:r>
                                      <m:r>
                                        <a:rPr lang="en-GB" smtClean="0">
                                          <a:latin typeface="Cambria Math"/>
                                        </a:rPr>
                                        <m:t>+20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GB" smtClean="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GB" smtClean="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lang="en-GB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mtClean="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n-GB" smtClean="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GB" smtClean="0"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GB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mtClean="0">
                                      <a:latin typeface="Cambria Math"/>
                                    </a:rPr>
                                    <m:t>35</m:t>
                                  </m:r>
                                  <m:r>
                                    <a:rPr lang="en-GB" smtClean="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n-GB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:r>
                            <a:rPr lang="en-GB" dirty="0" smtClean="0"/>
                            <a:t> 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mtClean="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n-GB" smtClean="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GB" smtClean="0">
                                  <a:latin typeface="Cambria Math"/>
                                </a:rPr>
                                <m:t>+60</m:t>
                              </m:r>
                              <m:sSup>
                                <m:sSupPr>
                                  <m:ctrlPr>
                                    <a:rPr lang="en-GB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mtClean="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n-GB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mtClean="0">
                                  <a:latin typeface="Cambria Math"/>
                                </a:rPr>
                                <m:t>+1200</m:t>
                              </m:r>
                              <m:r>
                                <a:rPr lang="en-GB" smtClean="0">
                                  <a:latin typeface="Cambria Math"/>
                                </a:rPr>
                                <m:t>𝑎</m:t>
                              </m:r>
                              <m:r>
                                <a:rPr lang="en-GB" smtClean="0">
                                  <a:latin typeface="Cambria Math"/>
                                </a:rPr>
                                <m:t>+8000=</m:t>
                              </m:r>
                              <m:sSup>
                                <m:sSupPr>
                                  <m:ctrlPr>
                                    <a:rPr lang="en-GB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mtClean="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n-GB" smtClean="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GB" smtClean="0">
                                  <a:latin typeface="Cambria Math"/>
                                </a:rPr>
                                <m:t>+35</m:t>
                              </m:r>
                              <m:sSup>
                                <m:sSupPr>
                                  <m:ctrlPr>
                                    <a:rPr lang="en-GB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mtClean="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n-GB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:r>
                            <a:rPr lang="en-GB" dirty="0" smtClean="0"/>
                            <a:t>            </a:t>
                          </a:r>
                          <a14:m>
                            <m:oMath xmlns:m="http://schemas.openxmlformats.org/officeDocument/2006/math">
                              <m:r>
                                <a:rPr lang="en-GB" smtClean="0">
                                  <a:latin typeface="Cambria Math"/>
                                </a:rPr>
                                <m:t>25</m:t>
                              </m:r>
                              <m:sSup>
                                <m:sSupPr>
                                  <m:ctrlPr>
                                    <a:rPr lang="en-GB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mtClean="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n-GB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mtClean="0">
                                  <a:latin typeface="Cambria Math"/>
                                </a:rPr>
                                <m:t>+1200</m:t>
                              </m:r>
                              <m:r>
                                <a:rPr lang="en-GB" smtClean="0">
                                  <a:latin typeface="Cambria Math"/>
                                </a:rPr>
                                <m:t>𝑎</m:t>
                              </m:r>
                              <m:r>
                                <a:rPr lang="en-GB" smtClean="0">
                                  <a:latin typeface="Cambria Math"/>
                                </a:rPr>
                                <m:t>+8000=0</m:t>
                              </m:r>
                            </m:oMath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dirty="0" smtClean="0"/>
                            <a:t>                       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mtClean="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n-GB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mtClean="0">
                                  <a:latin typeface="Cambria Math"/>
                                </a:rPr>
                                <m:t>+48</m:t>
                              </m:r>
                              <m:r>
                                <a:rPr lang="en-GB" smtClean="0">
                                  <a:latin typeface="Cambria Math"/>
                                </a:rPr>
                                <m:t>𝑎</m:t>
                              </m:r>
                              <m:r>
                                <a:rPr lang="en-GB" smtClean="0">
                                  <a:latin typeface="Cambria Math"/>
                                </a:rPr>
                                <m:t>+320=0</m:t>
                              </m:r>
                            </m:oMath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:r>
                            <a:rPr lang="en-GB" dirty="0" smtClean="0"/>
                            <a:t>                      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GB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GB" smtClean="0">
                                      <a:latin typeface="Cambria Math"/>
                                    </a:rPr>
                                    <m:t>𝑎</m:t>
                                  </m:r>
                                  <m:r>
                                    <a:rPr lang="en-GB" smtClean="0">
                                      <a:latin typeface="Cambria Math"/>
                                    </a:rPr>
                                    <m:t>+40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GB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GB" smtClean="0">
                                      <a:latin typeface="Cambria Math"/>
                                    </a:rPr>
                                    <m:t>𝑎</m:t>
                                  </m:r>
                                  <m:r>
                                    <a:rPr lang="en-GB" smtClean="0">
                                      <a:latin typeface="Cambria Math"/>
                                    </a:rPr>
                                    <m:t>+8</m:t>
                                  </m:r>
                                </m:e>
                              </m:d>
                              <m:r>
                                <a:rPr lang="en-GB" smtClean="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:r>
                            <a:rPr lang="en-GB" b="0" dirty="0" smtClean="0"/>
                            <a:t>                                              </a:t>
                          </a: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/>
                                </a:rPr>
                                <m:t>𝑎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=−40 , −8</m:t>
                              </m:r>
                            </m:oMath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𝑟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GB" b="0" i="1" smtClean="0">
                                    <a:latin typeface="Cambria Math"/>
                                  </a:rPr>
                                  <m:t> , −</m:t>
                                </m:r>
                                <m:f>
                                  <m:f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0876166"/>
                  </p:ext>
                </p:extLst>
              </p:nvPr>
            </p:nvGraphicFramePr>
            <p:xfrm>
              <a:off x="1524000" y="3212976"/>
              <a:ext cx="6096000" cy="3349181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6096000"/>
                  </a:tblGrid>
                  <a:tr h="51911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b="-547059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t="-139344" b="-662295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t="-239344" b="-562295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t="-345000" b="-471667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t="-437705" b="-363934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t="-537705" b="-263934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t="-637705" b="-163934"/>
                          </a:stretch>
                        </a:blipFill>
                      </a:tcPr>
                    </a:tc>
                  </a:tr>
                  <a:tr h="60502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t="-454545" b="-101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15" name="Rectangle 14"/>
          <p:cNvSpPr/>
          <p:nvPr/>
        </p:nvSpPr>
        <p:spPr>
          <a:xfrm>
            <a:off x="2267744" y="2348880"/>
            <a:ext cx="4680520" cy="7647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2339752" y="1700808"/>
            <a:ext cx="4680520" cy="7647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2483768" y="2996952"/>
            <a:ext cx="4680520" cy="7647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3347864" y="3717032"/>
            <a:ext cx="4680520" cy="7647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1619672" y="4077072"/>
            <a:ext cx="4680520" cy="7647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2195736" y="4509120"/>
            <a:ext cx="4680520" cy="7647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2771800" y="4869160"/>
            <a:ext cx="4680520" cy="7647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2771800" y="5229200"/>
            <a:ext cx="4680520" cy="7647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3805064" y="5661248"/>
            <a:ext cx="4680520" cy="7647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/>
        </p:nvSpPr>
        <p:spPr>
          <a:xfrm>
            <a:off x="3923928" y="6021288"/>
            <a:ext cx="4680520" cy="7647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8397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79495762"/>
                  </p:ext>
                </p:extLst>
              </p:nvPr>
            </p:nvGraphicFramePr>
            <p:xfrm>
              <a:off x="1524000" y="444272"/>
              <a:ext cx="6096000" cy="11125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19200"/>
                    <a:gridCol w="1219200"/>
                    <a:gridCol w="1219200"/>
                    <a:gridCol w="1219200"/>
                    <a:gridCol w="1219200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dirty="0" smtClean="0">
                                    <a:latin typeface="Cambria Math"/>
                                  </a:rPr>
                                  <m:t>𝒌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i="1" dirty="0" smtClean="0">
                                    <a:latin typeface="Cambria Math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i="1" dirty="0" smtClean="0">
                                    <a:latin typeface="Cambria Math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i="1" dirty="0" smtClean="0">
                                    <a:latin typeface="Cambria Math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i="1" dirty="0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𝑘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𝑎𝑟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𝑟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𝑟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+20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+35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98544381"/>
                  </p:ext>
                </p:extLst>
              </p:nvPr>
            </p:nvGraphicFramePr>
            <p:xfrm>
              <a:off x="1524000" y="444272"/>
              <a:ext cx="6096000" cy="11125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19200"/>
                    <a:gridCol w="1219200"/>
                    <a:gridCol w="1219200"/>
                    <a:gridCol w="1219200"/>
                    <a:gridCol w="1219200"/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1639" r="-400000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0000" t="-1639" r="-300000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00000" t="-1639" r="-200000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300000" t="-1639" r="-100000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400000" t="-1639" b="-200000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103333" r="-400000" b="-1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0000" t="-103333" r="-300000" b="-1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00000" t="-103333" r="-200000" b="-1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300000" t="-103333" r="-100000" b="-1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400000" t="-103333" b="-103333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00000" t="-200000" r="-200000" b="-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400000" t="-200000" b="-1639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91796169"/>
                  </p:ext>
                </p:extLst>
              </p:nvPr>
            </p:nvGraphicFramePr>
            <p:xfrm>
              <a:off x="1524000" y="1844824"/>
              <a:ext cx="6096000" cy="1119979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048000"/>
                    <a:gridCol w="3048000"/>
                  </a:tblGrid>
                  <a:tr h="507648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𝑎𝑟</m:t>
                                </m:r>
                                <m:r>
                                  <a:rPr lang="en-GB" b="0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GB" b="0" smtClean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20</m:t>
                                </m:r>
                              </m:oMath>
                            </m:oMathPara>
                          </a14:m>
                          <a:endParaRPr lang="en-GB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𝑟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3</m:t>
                                    </m:r>
                                  </m:sup>
                                </m:sSup>
                                <m:r>
                                  <a:rPr lang="en-GB" b="0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GB" b="0" smtClean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35</m:t>
                                </m:r>
                              </m:oMath>
                            </m:oMathPara>
                          </a14:m>
                          <a:endParaRPr lang="en-GB" b="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mtClean="0">
                                    <a:latin typeface="Cambria Math"/>
                                  </a:rPr>
                                  <m:t>𝑟</m:t>
                                </m:r>
                                <m:r>
                                  <a:rPr lang="en-GB" smtClean="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GB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mtClean="0">
                                        <a:latin typeface="Cambria Math"/>
                                      </a:rPr>
                                      <m:t>𝑎</m:t>
                                    </m:r>
                                    <m:r>
                                      <a:rPr lang="en-GB" smtClean="0">
                                        <a:latin typeface="Cambria Math"/>
                                      </a:rPr>
                                      <m:t>+20</m:t>
                                    </m:r>
                                  </m:num>
                                  <m:den>
                                    <m:r>
                                      <a:rPr lang="en-GB" smtClean="0">
                                        <a:latin typeface="Cambria Math"/>
                                      </a:rPr>
                                      <m:t>𝑎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GB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mtClean="0">
                                        <a:latin typeface="Cambria Math"/>
                                      </a:rPr>
                                      <m:t>𝑟</m:t>
                                    </m:r>
                                  </m:e>
                                  <m:sup>
                                    <m:r>
                                      <a:rPr lang="en-GB" smtClean="0">
                                        <a:latin typeface="Cambria Math"/>
                                      </a:rPr>
                                      <m:t>3</m:t>
                                    </m:r>
                                  </m:sup>
                                </m:sSup>
                                <m:r>
                                  <a:rPr lang="en-GB" smtClean="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GB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mtClean="0">
                                        <a:latin typeface="Cambria Math"/>
                                      </a:rPr>
                                      <m:t>𝑎</m:t>
                                    </m:r>
                                    <m:r>
                                      <a:rPr lang="en-GB" smtClean="0">
                                        <a:latin typeface="Cambria Math"/>
                                      </a:rPr>
                                      <m:t>+35</m:t>
                                    </m:r>
                                  </m:num>
                                  <m:den>
                                    <m:r>
                                      <a:rPr lang="en-GB" smtClean="0">
                                        <a:latin typeface="Cambria Math"/>
                                      </a:rPr>
                                      <m:t>𝑎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91796169"/>
                  </p:ext>
                </p:extLst>
              </p:nvPr>
            </p:nvGraphicFramePr>
            <p:xfrm>
              <a:off x="1524000" y="1844824"/>
              <a:ext cx="6096000" cy="1119979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048000"/>
                    <a:gridCol w="3048000"/>
                  </a:tblGrid>
                  <a:tr h="50764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t="-1205" r="-100000" b="-1216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100000" t="-1205" b="-121687"/>
                          </a:stretch>
                        </a:blipFill>
                      </a:tcPr>
                    </a:tc>
                  </a:tr>
                  <a:tr h="61233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t="-84000" r="-100000" b="-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100000" t="-84000" b="-100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06541513"/>
                  </p:ext>
                </p:extLst>
              </p:nvPr>
            </p:nvGraphicFramePr>
            <p:xfrm>
              <a:off x="1524000" y="3212976"/>
              <a:ext cx="6096000" cy="3349181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6096000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:r>
                            <a:rPr lang="en-GB" dirty="0" smtClean="0"/>
                            <a:t>                                      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GB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GB" i="1" smtClean="0">
                                              <a:latin typeface="Cambria Math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GB" smtClean="0">
                                              <a:latin typeface="Cambria Math"/>
                                            </a:rPr>
                                            <m:t>𝑎</m:t>
                                          </m:r>
                                          <m:r>
                                            <a:rPr lang="en-GB" smtClean="0">
                                              <a:latin typeface="Cambria Math"/>
                                            </a:rPr>
                                            <m:t>+20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GB" smtClean="0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</m:num>
                                <m:den>
                                  <m:sSup>
                                    <m:sSupPr>
                                      <m:ctrlPr>
                                        <a:rPr lang="en-GB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mtClean="0">
                                          <a:latin typeface="Cambria Math"/>
                                        </a:rPr>
                                        <m:t>𝑎</m:t>
                                      </m:r>
                                    </m:e>
                                    <m:sup>
                                      <m:r>
                                        <a:rPr lang="en-GB" smtClean="0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</m:den>
                              </m:f>
                              <m:r>
                                <a:rPr lang="en-GB" smtClean="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ctrlPr>
                                        <a:rPr lang="en-GB" i="1" smtClean="0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mtClean="0">
                                          <a:latin typeface="Cambria Math"/>
                                        </a:rPr>
                                        <m:t>𝑎</m:t>
                                      </m:r>
                                      <m:r>
                                        <a:rPr lang="en-GB" smtClean="0">
                                          <a:latin typeface="Cambria Math"/>
                                        </a:rPr>
                                        <m:t>+35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en-GB" smtClean="0">
                                      <a:latin typeface="Cambria Math"/>
                                    </a:rPr>
                                    <m:t>𝑎</m:t>
                                  </m:r>
                                </m:den>
                              </m:f>
                            </m:oMath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:r>
                            <a:rPr lang="en-GB" dirty="0" smtClean="0"/>
                            <a:t>                                  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GB" i="1" smtClean="0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mtClean="0">
                                          <a:latin typeface="Cambria Math"/>
                                        </a:rPr>
                                        <m:t>𝑎</m:t>
                                      </m:r>
                                      <m:r>
                                        <a:rPr lang="en-GB" smtClean="0">
                                          <a:latin typeface="Cambria Math"/>
                                        </a:rPr>
                                        <m:t>+20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GB" smtClean="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GB" smtClean="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lang="en-GB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mtClean="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n-GB" smtClean="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GB" smtClean="0"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GB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mtClean="0">
                                      <a:latin typeface="Cambria Math"/>
                                    </a:rPr>
                                    <m:t>35</m:t>
                                  </m:r>
                                  <m:r>
                                    <a:rPr lang="en-GB" smtClean="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n-GB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:r>
                            <a:rPr lang="en-GB" dirty="0" smtClean="0"/>
                            <a:t> 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mtClean="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n-GB" smtClean="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GB" smtClean="0">
                                  <a:latin typeface="Cambria Math"/>
                                </a:rPr>
                                <m:t>+60</m:t>
                              </m:r>
                              <m:sSup>
                                <m:sSupPr>
                                  <m:ctrlPr>
                                    <a:rPr lang="en-GB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mtClean="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n-GB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mtClean="0">
                                  <a:latin typeface="Cambria Math"/>
                                </a:rPr>
                                <m:t>+1200</m:t>
                              </m:r>
                              <m:r>
                                <a:rPr lang="en-GB" smtClean="0">
                                  <a:latin typeface="Cambria Math"/>
                                </a:rPr>
                                <m:t>𝑎</m:t>
                              </m:r>
                              <m:r>
                                <a:rPr lang="en-GB" smtClean="0">
                                  <a:latin typeface="Cambria Math"/>
                                </a:rPr>
                                <m:t>+8000=</m:t>
                              </m:r>
                              <m:sSup>
                                <m:sSupPr>
                                  <m:ctrlPr>
                                    <a:rPr lang="en-GB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mtClean="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n-GB" smtClean="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GB" smtClean="0">
                                  <a:latin typeface="Cambria Math"/>
                                </a:rPr>
                                <m:t>+35</m:t>
                              </m:r>
                              <m:sSup>
                                <m:sSupPr>
                                  <m:ctrlPr>
                                    <a:rPr lang="en-GB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mtClean="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n-GB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:r>
                            <a:rPr lang="en-GB" dirty="0" smtClean="0"/>
                            <a:t>            </a:t>
                          </a:r>
                          <a14:m>
                            <m:oMath xmlns:m="http://schemas.openxmlformats.org/officeDocument/2006/math">
                              <m:r>
                                <a:rPr lang="en-GB" smtClean="0">
                                  <a:latin typeface="Cambria Math"/>
                                </a:rPr>
                                <m:t>25</m:t>
                              </m:r>
                              <m:sSup>
                                <m:sSupPr>
                                  <m:ctrlPr>
                                    <a:rPr lang="en-GB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mtClean="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n-GB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mtClean="0">
                                  <a:latin typeface="Cambria Math"/>
                                </a:rPr>
                                <m:t>+1200</m:t>
                              </m:r>
                              <m:r>
                                <a:rPr lang="en-GB" smtClean="0">
                                  <a:latin typeface="Cambria Math"/>
                                </a:rPr>
                                <m:t>𝑎</m:t>
                              </m:r>
                              <m:r>
                                <a:rPr lang="en-GB" smtClean="0">
                                  <a:latin typeface="Cambria Math"/>
                                </a:rPr>
                                <m:t>+8000=0</m:t>
                              </m:r>
                            </m:oMath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dirty="0" smtClean="0"/>
                            <a:t>                       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mtClean="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n-GB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mtClean="0">
                                  <a:latin typeface="Cambria Math"/>
                                </a:rPr>
                                <m:t>+48</m:t>
                              </m:r>
                              <m:r>
                                <a:rPr lang="en-GB" smtClean="0">
                                  <a:latin typeface="Cambria Math"/>
                                </a:rPr>
                                <m:t>𝑎</m:t>
                              </m:r>
                              <m:r>
                                <a:rPr lang="en-GB" smtClean="0">
                                  <a:latin typeface="Cambria Math"/>
                                </a:rPr>
                                <m:t>+320=0</m:t>
                              </m:r>
                            </m:oMath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:r>
                            <a:rPr lang="en-GB" dirty="0" smtClean="0"/>
                            <a:t>                      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GB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GB" smtClean="0">
                                      <a:latin typeface="Cambria Math"/>
                                    </a:rPr>
                                    <m:t>𝑎</m:t>
                                  </m:r>
                                  <m:r>
                                    <a:rPr lang="en-GB" smtClean="0">
                                      <a:latin typeface="Cambria Math"/>
                                    </a:rPr>
                                    <m:t>+40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GB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GB" smtClean="0">
                                      <a:latin typeface="Cambria Math"/>
                                    </a:rPr>
                                    <m:t>𝑎</m:t>
                                  </m:r>
                                  <m:r>
                                    <a:rPr lang="en-GB" smtClean="0">
                                      <a:latin typeface="Cambria Math"/>
                                    </a:rPr>
                                    <m:t>+8</m:t>
                                  </m:r>
                                </m:e>
                              </m:d>
                              <m:r>
                                <a:rPr lang="en-GB" smtClean="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:r>
                            <a:rPr lang="en-GB" b="0" dirty="0" smtClean="0"/>
                            <a:t>                                              </a:t>
                          </a: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/>
                                </a:rPr>
                                <m:t>𝑎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=−40 , −8</m:t>
                              </m:r>
                            </m:oMath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𝑟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GB" b="0" i="1" smtClean="0">
                                    <a:latin typeface="Cambria Math"/>
                                  </a:rPr>
                                  <m:t> , −</m:t>
                                </m:r>
                                <m:f>
                                  <m:f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06541513"/>
                  </p:ext>
                </p:extLst>
              </p:nvPr>
            </p:nvGraphicFramePr>
            <p:xfrm>
              <a:off x="1524000" y="3212976"/>
              <a:ext cx="6096000" cy="3349181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6096000"/>
                  </a:tblGrid>
                  <a:tr h="51911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b="-547059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t="-139344" b="-662295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t="-239344" b="-562295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t="-345000" b="-471667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t="-437705" b="-363934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t="-537705" b="-263934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t="-637705" b="-163934"/>
                          </a:stretch>
                        </a:blipFill>
                      </a:tcPr>
                    </a:tc>
                  </a:tr>
                  <a:tr h="60502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t="-454545" b="-101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021817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105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8" name="Table 1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46023185"/>
                  </p:ext>
                </p:extLst>
              </p:nvPr>
            </p:nvGraphicFramePr>
            <p:xfrm>
              <a:off x="1524000" y="3212976"/>
              <a:ext cx="6096000" cy="3343085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6096000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:r>
                            <a:rPr lang="en-GB" dirty="0" smtClean="0"/>
                            <a:t>                                           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b="0" i="0" smtClean="0">
                                      <a:latin typeface="Cambria Math"/>
                                    </a:rPr>
                                    <m:t>20</m:t>
                                  </m:r>
                                </m:num>
                                <m:den>
                                  <m:d>
                                    <m:dPr>
                                      <m:ctrlPr>
                                        <a:rPr lang="en-GB" i="1" smtClean="0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b="0" i="1" smtClean="0">
                                          <a:latin typeface="Cambria Math"/>
                                        </a:rPr>
                                        <m:t>𝑟</m:t>
                                      </m:r>
                                      <m:r>
                                        <a:rPr lang="en-GB" b="0" i="1" smtClean="0">
                                          <a:latin typeface="Cambria Math"/>
                                        </a:rPr>
                                        <m:t>−1</m:t>
                                      </m:r>
                                    </m:e>
                                  </m:d>
                                </m:den>
                              </m:f>
                              <m:r>
                                <a:rPr lang="en-GB" smtClean="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b="0" i="0" smtClean="0">
                                      <a:latin typeface="Cambria Math"/>
                                    </a:rPr>
                                    <m:t>35</m:t>
                                  </m:r>
                                </m:num>
                                <m:den>
                                  <m:d>
                                    <m:dPr>
                                      <m:ctrlPr>
                                        <a:rPr lang="en-GB" i="1" smtClean="0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lang="en-GB" i="1" smtClean="0">
                                              <a:latin typeface="Cambria Math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GB" b="0" i="1" smtClean="0">
                                              <a:latin typeface="Cambria Math"/>
                                            </a:rPr>
                                            <m:t>𝑟</m:t>
                                          </m:r>
                                        </m:e>
                                        <m:sup>
                                          <m:r>
                                            <a:rPr lang="en-GB" b="0" i="1" smtClean="0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sup>
                                      </m:sSup>
                                      <m:r>
                                        <a:rPr lang="en-GB" b="0" i="1" smtClean="0">
                                          <a:latin typeface="Cambria Math"/>
                                        </a:rPr>
                                        <m:t>−1</m:t>
                                      </m:r>
                                    </m:e>
                                  </m:d>
                                </m:den>
                              </m:f>
                            </m:oMath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:r>
                            <a:rPr lang="en-GB" b="0" dirty="0" smtClean="0"/>
                            <a:t>                                  </a:t>
                          </a:r>
                          <a14:m>
                            <m:oMath xmlns:m="http://schemas.openxmlformats.org/officeDocument/2006/math">
                              <m:r>
                                <a:rPr lang="en-GB" b="0" i="0" smtClean="0">
                                  <a:latin typeface="Cambria Math"/>
                                </a:rPr>
                                <m:t>20</m:t>
                              </m:r>
                              <m:d>
                                <m:dPr>
                                  <m:ctrlPr>
                                    <a:rPr lang="en-GB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GB" b="0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b="0" i="1" smtClean="0">
                                          <a:latin typeface="Cambria Math"/>
                                        </a:rPr>
                                        <m:t>𝑟</m:t>
                                      </m:r>
                                    </m:e>
                                    <m:sup>
                                      <m:r>
                                        <a:rPr lang="en-GB" b="0" i="1" smtClean="0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en-GB" smtClean="0">
                                  <a:latin typeface="Cambria Math"/>
                                </a:rPr>
                                <m:t>=</m:t>
                              </m:r>
                              <m:r>
                                <a:rPr lang="en-GB" b="0" i="0" smtClean="0">
                                  <a:latin typeface="Cambria Math"/>
                                </a:rPr>
                                <m:t>35</m:t>
                              </m:r>
                              <m:d>
                                <m:dPr>
                                  <m:ctrlPr>
                                    <a:rPr lang="en-GB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𝑟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</m:oMath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:r>
                            <a:rPr lang="en-GB" b="0" dirty="0" smtClean="0"/>
                            <a:t>             </a:t>
                          </a:r>
                          <a14:m>
                            <m:oMath xmlns:m="http://schemas.openxmlformats.org/officeDocument/2006/math">
                              <m:r>
                                <a:rPr lang="en-GB" b="0" i="0" smtClean="0">
                                  <a:latin typeface="Cambria Math"/>
                                </a:rPr>
                                <m:t>20</m:t>
                              </m:r>
                              <m:d>
                                <m:dPr>
                                  <m:ctrlPr>
                                    <a:rPr lang="en-GB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GB" b="0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b="0" i="1" smtClean="0">
                                          <a:latin typeface="Cambria Math"/>
                                        </a:rPr>
                                        <m:t>𝑟</m:t>
                                      </m:r>
                                    </m:e>
                                    <m:sup>
                                      <m:r>
                                        <a:rPr lang="en-GB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𝑟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GB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𝑟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en-GB" smtClean="0">
                                  <a:latin typeface="Cambria Math"/>
                                </a:rPr>
                                <m:t>=</m:t>
                              </m:r>
                              <m:r>
                                <a:rPr lang="en-GB" b="0" i="0" smtClean="0">
                                  <a:latin typeface="Cambria Math"/>
                                </a:rPr>
                                <m:t>35</m:t>
                              </m:r>
                              <m:d>
                                <m:dPr>
                                  <m:ctrlPr>
                                    <a:rPr lang="en-GB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𝑟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</m:oMath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:r>
                            <a:rPr lang="en-GB" b="0" dirty="0" smtClean="0"/>
                            <a:t>                       </a:t>
                          </a: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/>
                                </a:rPr>
                                <m:t>20</m:t>
                              </m:r>
                              <m:sSup>
                                <m:sSupPr>
                                  <m:ctrlPr>
                                    <a:rPr lang="en-GB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latin typeface="Cambria Math"/>
                                    </a:rPr>
                                    <m:t>r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b="0" i="1" smtClean="0">
                                  <a:latin typeface="Cambria Math"/>
                                </a:rPr>
                                <m:t>+20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𝑟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b="0" i="0" smtClean="0">
                                  <a:latin typeface="Cambria Math"/>
                                </a:rPr>
                                <m:t>20</m:t>
                              </m:r>
                              <m:r>
                                <a:rPr lang="en-GB" smtClean="0">
                                  <a:latin typeface="Cambria Math"/>
                                </a:rPr>
                                <m:t>=</m:t>
                              </m:r>
                              <m:r>
                                <a:rPr lang="en-GB" b="0" i="0" smtClean="0">
                                  <a:latin typeface="Cambria Math"/>
                                </a:rPr>
                                <m:t>35</m:t>
                              </m:r>
                            </m:oMath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b="0" dirty="0" smtClean="0"/>
                            <a:t>                              </a:t>
                          </a: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/>
                                </a:rPr>
                                <m:t>4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𝑟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b="0" i="1" smtClean="0">
                                  <a:latin typeface="Cambria Math"/>
                                </a:rPr>
                                <m:t>+4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𝑟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−3</m:t>
                              </m:r>
                              <m:r>
                                <a:rPr lang="en-GB" smtClean="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:r>
                            <a:rPr lang="en-GB" dirty="0" smtClean="0"/>
                            <a:t>                      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GB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GB" b="0" i="0" smtClean="0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latin typeface="Cambria Math"/>
                                    </a:rPr>
                                    <m:t>r</m:t>
                                  </m:r>
                                  <m:r>
                                    <a:rPr lang="en-GB" b="0" i="0" smtClean="0">
                                      <a:latin typeface="Cambria Math"/>
                                    </a:rPr>
                                    <m:t>+3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GB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𝑟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en-GB" smtClean="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𝑟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GB" b="0" i="1" smtClean="0">
                                    <a:latin typeface="Cambria Math"/>
                                  </a:rPr>
                                  <m:t> , −</m:t>
                                </m:r>
                                <m:f>
                                  <m:f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b="0" dirty="0" smtClean="0"/>
                            <a:t>                                              </a:t>
                          </a: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/>
                                </a:rPr>
                                <m:t>𝑎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=−40 , −8</m:t>
                              </m:r>
                            </m:oMath>
                          </a14:m>
                          <a:endParaRPr lang="en-GB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18" name="Table 1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46023185"/>
                  </p:ext>
                </p:extLst>
              </p:nvPr>
            </p:nvGraphicFramePr>
            <p:xfrm>
              <a:off x="1524000" y="3212976"/>
              <a:ext cx="6096000" cy="3343085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6096000"/>
                  </a:tblGrid>
                  <a:tr h="51301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b="-553571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137705" b="-662295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237705" b="-562295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343333" b="-471667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436066" b="-363934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536066" b="-263934"/>
                          </a:stretch>
                        </a:blipFill>
                      </a:tcPr>
                    </a:tc>
                  </a:tr>
                  <a:tr h="60502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391919" b="-62626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798361" b="-1639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10" name="Rectangle 9"/>
          <p:cNvSpPr/>
          <p:nvPr/>
        </p:nvSpPr>
        <p:spPr>
          <a:xfrm>
            <a:off x="2483768" y="3096344"/>
            <a:ext cx="4680520" cy="7647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71790968"/>
                  </p:ext>
                </p:extLst>
              </p:nvPr>
            </p:nvGraphicFramePr>
            <p:xfrm>
              <a:off x="1524000" y="444272"/>
              <a:ext cx="6096000" cy="11125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19200"/>
                    <a:gridCol w="1219200"/>
                    <a:gridCol w="1219200"/>
                    <a:gridCol w="1219200"/>
                    <a:gridCol w="1219200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dirty="0" smtClean="0">
                                    <a:latin typeface="Cambria Math"/>
                                  </a:rPr>
                                  <m:t>𝒌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i="1" dirty="0" smtClean="0">
                                    <a:latin typeface="Cambria Math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i="1" dirty="0" smtClean="0">
                                    <a:latin typeface="Cambria Math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i="1" dirty="0" smtClean="0">
                                    <a:latin typeface="Cambria Math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i="1" dirty="0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𝑘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𝑎𝑟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𝑟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𝑟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+20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+35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71790968"/>
                  </p:ext>
                </p:extLst>
              </p:nvPr>
            </p:nvGraphicFramePr>
            <p:xfrm>
              <a:off x="1524000" y="444272"/>
              <a:ext cx="6096000" cy="11125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19200"/>
                    <a:gridCol w="1219200"/>
                    <a:gridCol w="1219200"/>
                    <a:gridCol w="1219200"/>
                    <a:gridCol w="1219200"/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t="-1639" r="-400000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100000" t="-1639" r="-300000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200000" t="-1639" r="-200000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300000" t="-1639" r="-100000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400000" t="-1639" b="-200000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t="-103333" r="-400000" b="-1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100000" t="-103333" r="-300000" b="-1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200000" t="-103333" r="-200000" b="-1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300000" t="-103333" r="-100000" b="-1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400000" t="-103333" b="-103333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200000" t="-200000" r="-200000" b="-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400000" t="-200000" b="-1639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15480821"/>
                  </p:ext>
                </p:extLst>
              </p:nvPr>
            </p:nvGraphicFramePr>
            <p:xfrm>
              <a:off x="1524000" y="1844824"/>
              <a:ext cx="6096000" cy="1158841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048000"/>
                    <a:gridCol w="3048000"/>
                  </a:tblGrid>
                  <a:tr h="507648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𝑎𝑟</m:t>
                                </m:r>
                                <m:r>
                                  <a:rPr lang="en-GB" b="0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GB" b="0" smtClean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20</m:t>
                                </m:r>
                              </m:oMath>
                            </m:oMathPara>
                          </a14:m>
                          <a:endParaRPr lang="en-GB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𝑟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3</m:t>
                                    </m:r>
                                  </m:sup>
                                </m:sSup>
                                <m:r>
                                  <a:rPr lang="en-GB" b="0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GB" b="0" smtClean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35</m:t>
                                </m:r>
                              </m:oMath>
                            </m:oMathPara>
                          </a14:m>
                          <a:endParaRPr lang="en-GB" b="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GB" b="0" i="0" smtClean="0">
                                    <a:latin typeface="Cambria Math"/>
                                  </a:rPr>
                                  <m:t>a</m:t>
                                </m:r>
                                <m:r>
                                  <a:rPr lang="en-GB" smtClean="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GB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mtClean="0">
                                        <a:latin typeface="Cambria Math"/>
                                      </a:rPr>
                                      <m:t>20</m:t>
                                    </m:r>
                                  </m:num>
                                  <m:den>
                                    <m:d>
                                      <m:dPr>
                                        <m:ctrlPr>
                                          <a:rPr lang="en-GB" i="1" smtClean="0"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GB" b="0" i="1" smtClean="0">
                                            <a:latin typeface="Cambria Math"/>
                                          </a:rPr>
                                          <m:t>𝑟</m:t>
                                        </m:r>
                                        <m:r>
                                          <a:rPr lang="en-GB" b="0" i="1" smtClean="0">
                                            <a:latin typeface="Cambria Math"/>
                                          </a:rPr>
                                          <m:t>−1</m:t>
                                        </m:r>
                                      </m:e>
                                    </m:d>
                                  </m:den>
                                </m:f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GB" b="0" i="0" smtClean="0">
                                    <a:latin typeface="Cambria Math"/>
                                  </a:rPr>
                                  <m:t>a</m:t>
                                </m:r>
                                <m:r>
                                  <a:rPr lang="en-GB" smtClean="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GB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mtClean="0">
                                        <a:latin typeface="Cambria Math"/>
                                      </a:rPr>
                                      <m:t>35</m:t>
                                    </m:r>
                                  </m:num>
                                  <m:den>
                                    <m:d>
                                      <m:dPr>
                                        <m:ctrlPr>
                                          <a:rPr lang="en-GB" i="1" smtClean="0"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sSup>
                                          <m:sSupPr>
                                            <m:ctrlPr>
                                              <a:rPr lang="en-GB" i="1" smtClean="0">
                                                <a:latin typeface="Cambria Math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GB" b="0" i="1" smtClean="0">
                                                <a:latin typeface="Cambria Math"/>
                                              </a:rPr>
                                              <m:t>𝑟</m:t>
                                            </m:r>
                                          </m:e>
                                          <m:sup>
                                            <m:r>
                                              <a:rPr lang="en-GB" b="0" i="1" smtClean="0">
                                                <a:latin typeface="Cambria Math"/>
                                              </a:rPr>
                                              <m:t>3</m:t>
                                            </m:r>
                                          </m:sup>
                                        </m:sSup>
                                        <m:r>
                                          <a:rPr lang="en-GB" b="0" i="1" smtClean="0">
                                            <a:latin typeface="Cambria Math"/>
                                          </a:rPr>
                                          <m:t>−1</m:t>
                                        </m:r>
                                      </m:e>
                                    </m:d>
                                  </m:den>
                                </m:f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15480821"/>
                  </p:ext>
                </p:extLst>
              </p:nvPr>
            </p:nvGraphicFramePr>
            <p:xfrm>
              <a:off x="1524000" y="1844824"/>
              <a:ext cx="6096000" cy="1158841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048000"/>
                    <a:gridCol w="3048000"/>
                  </a:tblGrid>
                  <a:tr h="50764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t="-1205" r="-100000" b="-12891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100000" t="-1205" b="-128916"/>
                          </a:stretch>
                        </a:blipFill>
                      </a:tcPr>
                    </a:tc>
                  </a:tr>
                  <a:tr h="6511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t="-78505" r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100000" t="-78505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2" name="TextBox 1"/>
          <p:cNvSpPr txBox="1"/>
          <p:nvPr/>
        </p:nvSpPr>
        <p:spPr>
          <a:xfrm>
            <a:off x="323528" y="2060848"/>
            <a:ext cx="1664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Alternatively: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114800" y="2492896"/>
                <a:ext cx="97360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(</m:t>
                      </m:r>
                      <m:r>
                        <a:rPr lang="en-GB" b="0" i="1" smtClean="0">
                          <a:latin typeface="Cambria Math"/>
                        </a:rPr>
                        <m:t>𝑟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≠1)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2492896"/>
                <a:ext cx="973600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/>
          <p:cNvSpPr/>
          <p:nvPr/>
        </p:nvSpPr>
        <p:spPr>
          <a:xfrm>
            <a:off x="3347864" y="3717032"/>
            <a:ext cx="4680520" cy="7647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2123728" y="4077072"/>
            <a:ext cx="4680520" cy="7647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2699792" y="4509120"/>
            <a:ext cx="4680520" cy="7647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3059832" y="4869160"/>
            <a:ext cx="4680520" cy="7647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2699792" y="5184576"/>
            <a:ext cx="4680520" cy="7647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3923928" y="6237312"/>
            <a:ext cx="4680520" cy="7647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3923928" y="5589240"/>
            <a:ext cx="4680520" cy="7647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9829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8" name="Table 1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44490659"/>
                  </p:ext>
                </p:extLst>
              </p:nvPr>
            </p:nvGraphicFramePr>
            <p:xfrm>
              <a:off x="1524000" y="3212976"/>
              <a:ext cx="6096000" cy="3343085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6096000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:r>
                            <a:rPr lang="en-GB" dirty="0" smtClean="0"/>
                            <a:t>                                           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b="0" i="0" smtClean="0">
                                      <a:latin typeface="Cambria Math"/>
                                    </a:rPr>
                                    <m:t>20</m:t>
                                  </m:r>
                                </m:num>
                                <m:den>
                                  <m:d>
                                    <m:dPr>
                                      <m:ctrlPr>
                                        <a:rPr lang="en-GB" i="1" smtClean="0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b="0" i="1" smtClean="0">
                                          <a:latin typeface="Cambria Math"/>
                                        </a:rPr>
                                        <m:t>𝑟</m:t>
                                      </m:r>
                                      <m:r>
                                        <a:rPr lang="en-GB" b="0" i="1" smtClean="0">
                                          <a:latin typeface="Cambria Math"/>
                                        </a:rPr>
                                        <m:t>−1</m:t>
                                      </m:r>
                                    </m:e>
                                  </m:d>
                                </m:den>
                              </m:f>
                              <m:r>
                                <a:rPr lang="en-GB" smtClean="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b="0" i="0" smtClean="0">
                                      <a:latin typeface="Cambria Math"/>
                                    </a:rPr>
                                    <m:t>35</m:t>
                                  </m:r>
                                </m:num>
                                <m:den>
                                  <m:d>
                                    <m:dPr>
                                      <m:ctrlPr>
                                        <a:rPr lang="en-GB" i="1" smtClean="0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lang="en-GB" i="1" smtClean="0">
                                              <a:latin typeface="Cambria Math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GB" b="0" i="1" smtClean="0">
                                              <a:latin typeface="Cambria Math"/>
                                            </a:rPr>
                                            <m:t>𝑟</m:t>
                                          </m:r>
                                        </m:e>
                                        <m:sup>
                                          <m:r>
                                            <a:rPr lang="en-GB" b="0" i="1" smtClean="0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sup>
                                      </m:sSup>
                                      <m:r>
                                        <a:rPr lang="en-GB" b="0" i="1" smtClean="0">
                                          <a:latin typeface="Cambria Math"/>
                                        </a:rPr>
                                        <m:t>−1</m:t>
                                      </m:r>
                                    </m:e>
                                  </m:d>
                                </m:den>
                              </m:f>
                            </m:oMath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:r>
                            <a:rPr lang="en-GB" b="0" dirty="0" smtClean="0"/>
                            <a:t>                                  </a:t>
                          </a:r>
                          <a14:m>
                            <m:oMath xmlns:m="http://schemas.openxmlformats.org/officeDocument/2006/math">
                              <m:r>
                                <a:rPr lang="en-GB" b="0" i="0" smtClean="0">
                                  <a:latin typeface="Cambria Math"/>
                                </a:rPr>
                                <m:t>20</m:t>
                              </m:r>
                              <m:d>
                                <m:dPr>
                                  <m:ctrlPr>
                                    <a:rPr lang="en-GB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GB" b="0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b="0" i="1" smtClean="0">
                                          <a:latin typeface="Cambria Math"/>
                                        </a:rPr>
                                        <m:t>𝑟</m:t>
                                      </m:r>
                                    </m:e>
                                    <m:sup>
                                      <m:r>
                                        <a:rPr lang="en-GB" b="0" i="1" smtClean="0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en-GB" smtClean="0">
                                  <a:latin typeface="Cambria Math"/>
                                </a:rPr>
                                <m:t>=</m:t>
                              </m:r>
                              <m:r>
                                <a:rPr lang="en-GB" b="0" i="0" smtClean="0">
                                  <a:latin typeface="Cambria Math"/>
                                </a:rPr>
                                <m:t>35</m:t>
                              </m:r>
                              <m:d>
                                <m:dPr>
                                  <m:ctrlPr>
                                    <a:rPr lang="en-GB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𝑟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</m:oMath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:r>
                            <a:rPr lang="en-GB" b="0" dirty="0" smtClean="0"/>
                            <a:t>             </a:t>
                          </a:r>
                          <a14:m>
                            <m:oMath xmlns:m="http://schemas.openxmlformats.org/officeDocument/2006/math">
                              <m:r>
                                <a:rPr lang="en-GB" b="0" i="0" smtClean="0">
                                  <a:latin typeface="Cambria Math"/>
                                </a:rPr>
                                <m:t>20</m:t>
                              </m:r>
                              <m:d>
                                <m:dPr>
                                  <m:ctrlPr>
                                    <a:rPr lang="en-GB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GB" b="0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b="0" i="1" smtClean="0">
                                          <a:latin typeface="Cambria Math"/>
                                        </a:rPr>
                                        <m:t>𝑟</m:t>
                                      </m:r>
                                    </m:e>
                                    <m:sup>
                                      <m:r>
                                        <a:rPr lang="en-GB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𝑟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GB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𝑟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en-GB" smtClean="0">
                                  <a:latin typeface="Cambria Math"/>
                                </a:rPr>
                                <m:t>=</m:t>
                              </m:r>
                              <m:r>
                                <a:rPr lang="en-GB" b="0" i="0" smtClean="0">
                                  <a:latin typeface="Cambria Math"/>
                                </a:rPr>
                                <m:t>35</m:t>
                              </m:r>
                              <m:d>
                                <m:dPr>
                                  <m:ctrlPr>
                                    <a:rPr lang="en-GB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𝑟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</m:oMath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:r>
                            <a:rPr lang="en-GB" b="0" dirty="0" smtClean="0"/>
                            <a:t>                       </a:t>
                          </a: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/>
                                </a:rPr>
                                <m:t>20</m:t>
                              </m:r>
                              <m:sSup>
                                <m:sSupPr>
                                  <m:ctrlPr>
                                    <a:rPr lang="en-GB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latin typeface="Cambria Math"/>
                                    </a:rPr>
                                    <m:t>r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b="0" i="1" smtClean="0">
                                  <a:latin typeface="Cambria Math"/>
                                </a:rPr>
                                <m:t>+20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𝑟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b="0" i="0" smtClean="0">
                                  <a:latin typeface="Cambria Math"/>
                                </a:rPr>
                                <m:t>20</m:t>
                              </m:r>
                              <m:r>
                                <a:rPr lang="en-GB" smtClean="0">
                                  <a:latin typeface="Cambria Math"/>
                                </a:rPr>
                                <m:t>=</m:t>
                              </m:r>
                              <m:r>
                                <a:rPr lang="en-GB" b="0" i="0" smtClean="0">
                                  <a:latin typeface="Cambria Math"/>
                                </a:rPr>
                                <m:t>35</m:t>
                              </m:r>
                            </m:oMath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b="0" dirty="0" smtClean="0"/>
                            <a:t>                              </a:t>
                          </a: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/>
                                </a:rPr>
                                <m:t>4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𝑟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b="0" i="1" smtClean="0">
                                  <a:latin typeface="Cambria Math"/>
                                </a:rPr>
                                <m:t>+4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𝑟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−3</m:t>
                              </m:r>
                              <m:r>
                                <a:rPr lang="en-GB" smtClean="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:r>
                            <a:rPr lang="en-GB" dirty="0" smtClean="0"/>
                            <a:t>                      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GB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GB" b="0" i="0" smtClean="0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latin typeface="Cambria Math"/>
                                    </a:rPr>
                                    <m:t>r</m:t>
                                  </m:r>
                                  <m:r>
                                    <a:rPr lang="en-GB" b="0" i="0" smtClean="0">
                                      <a:latin typeface="Cambria Math"/>
                                    </a:rPr>
                                    <m:t>+3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GB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𝑟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en-GB" smtClean="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𝑟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GB" b="0" i="1" smtClean="0">
                                    <a:latin typeface="Cambria Math"/>
                                  </a:rPr>
                                  <m:t> , −</m:t>
                                </m:r>
                                <m:f>
                                  <m:f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b="0" dirty="0" smtClean="0"/>
                            <a:t>                                              </a:t>
                          </a: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/>
                                </a:rPr>
                                <m:t>𝑎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=−40 , −8</m:t>
                              </m:r>
                            </m:oMath>
                          </a14:m>
                          <a:endParaRPr lang="en-GB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18" name="Table 1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44490659"/>
                  </p:ext>
                </p:extLst>
              </p:nvPr>
            </p:nvGraphicFramePr>
            <p:xfrm>
              <a:off x="1524000" y="3212976"/>
              <a:ext cx="6096000" cy="3343085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6096000"/>
                  </a:tblGrid>
                  <a:tr h="51301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b="-553571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137705" b="-662295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237705" b="-562295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343333" b="-471667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436066" b="-363934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536066" b="-263934"/>
                          </a:stretch>
                        </a:blipFill>
                      </a:tcPr>
                    </a:tc>
                  </a:tr>
                  <a:tr h="60502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391919" b="-62626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798361" b="-1639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48068211"/>
                  </p:ext>
                </p:extLst>
              </p:nvPr>
            </p:nvGraphicFramePr>
            <p:xfrm>
              <a:off x="1524000" y="444272"/>
              <a:ext cx="6096000" cy="11125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19200"/>
                    <a:gridCol w="1219200"/>
                    <a:gridCol w="1219200"/>
                    <a:gridCol w="1219200"/>
                    <a:gridCol w="1219200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dirty="0" smtClean="0">
                                    <a:latin typeface="Cambria Math"/>
                                  </a:rPr>
                                  <m:t>𝒌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i="1" dirty="0" smtClean="0">
                                    <a:latin typeface="Cambria Math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i="1" dirty="0" smtClean="0">
                                    <a:latin typeface="Cambria Math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i="1" dirty="0" smtClean="0">
                                    <a:latin typeface="Cambria Math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i="1" dirty="0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𝑘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𝑎𝑟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𝑟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𝑟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+20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+35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71790968"/>
                  </p:ext>
                </p:extLst>
              </p:nvPr>
            </p:nvGraphicFramePr>
            <p:xfrm>
              <a:off x="1524000" y="444272"/>
              <a:ext cx="6096000" cy="11125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19200"/>
                    <a:gridCol w="1219200"/>
                    <a:gridCol w="1219200"/>
                    <a:gridCol w="1219200"/>
                    <a:gridCol w="1219200"/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t="-1639" r="-400000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100000" t="-1639" r="-300000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200000" t="-1639" r="-200000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300000" t="-1639" r="-100000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400000" t="-1639" b="-200000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t="-103333" r="-400000" b="-1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100000" t="-103333" r="-300000" b="-1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200000" t="-103333" r="-200000" b="-1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300000" t="-103333" r="-100000" b="-1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400000" t="-103333" b="-103333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200000" t="-200000" r="-200000" b="-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400000" t="-200000" b="-1639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68023832"/>
                  </p:ext>
                </p:extLst>
              </p:nvPr>
            </p:nvGraphicFramePr>
            <p:xfrm>
              <a:off x="1524000" y="1844824"/>
              <a:ext cx="6096000" cy="1158841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048000"/>
                    <a:gridCol w="3048000"/>
                  </a:tblGrid>
                  <a:tr h="507648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𝑎𝑟</m:t>
                                </m:r>
                                <m:r>
                                  <a:rPr lang="en-GB" b="0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GB" b="0" smtClean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20</m:t>
                                </m:r>
                              </m:oMath>
                            </m:oMathPara>
                          </a14:m>
                          <a:endParaRPr lang="en-GB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𝑟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3</m:t>
                                    </m:r>
                                  </m:sup>
                                </m:sSup>
                                <m:r>
                                  <a:rPr lang="en-GB" b="0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GB" b="0" smtClean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35</m:t>
                                </m:r>
                              </m:oMath>
                            </m:oMathPara>
                          </a14:m>
                          <a:endParaRPr lang="en-GB" b="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GB" b="0" i="0" smtClean="0">
                                    <a:latin typeface="Cambria Math"/>
                                  </a:rPr>
                                  <m:t>a</m:t>
                                </m:r>
                                <m:r>
                                  <a:rPr lang="en-GB" smtClean="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GB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mtClean="0">
                                        <a:latin typeface="Cambria Math"/>
                                      </a:rPr>
                                      <m:t>20</m:t>
                                    </m:r>
                                  </m:num>
                                  <m:den>
                                    <m:d>
                                      <m:dPr>
                                        <m:ctrlPr>
                                          <a:rPr lang="en-GB" i="1" smtClean="0"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GB" b="0" i="1" smtClean="0">
                                            <a:latin typeface="Cambria Math"/>
                                          </a:rPr>
                                          <m:t>𝑟</m:t>
                                        </m:r>
                                        <m:r>
                                          <a:rPr lang="en-GB" b="0" i="1" smtClean="0">
                                            <a:latin typeface="Cambria Math"/>
                                          </a:rPr>
                                          <m:t>−1</m:t>
                                        </m:r>
                                      </m:e>
                                    </m:d>
                                  </m:den>
                                </m:f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GB" b="0" i="0" smtClean="0">
                                    <a:latin typeface="Cambria Math"/>
                                  </a:rPr>
                                  <m:t>a</m:t>
                                </m:r>
                                <m:r>
                                  <a:rPr lang="en-GB" smtClean="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GB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mtClean="0">
                                        <a:latin typeface="Cambria Math"/>
                                      </a:rPr>
                                      <m:t>35</m:t>
                                    </m:r>
                                  </m:num>
                                  <m:den>
                                    <m:d>
                                      <m:dPr>
                                        <m:ctrlPr>
                                          <a:rPr lang="en-GB" i="1" smtClean="0"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sSup>
                                          <m:sSupPr>
                                            <m:ctrlPr>
                                              <a:rPr lang="en-GB" i="1" smtClean="0">
                                                <a:latin typeface="Cambria Math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GB" b="0" i="1" smtClean="0">
                                                <a:latin typeface="Cambria Math"/>
                                              </a:rPr>
                                              <m:t>𝑟</m:t>
                                            </m:r>
                                          </m:e>
                                          <m:sup>
                                            <m:r>
                                              <a:rPr lang="en-GB" b="0" i="1" smtClean="0">
                                                <a:latin typeface="Cambria Math"/>
                                              </a:rPr>
                                              <m:t>3</m:t>
                                            </m:r>
                                          </m:sup>
                                        </m:sSup>
                                        <m:r>
                                          <a:rPr lang="en-GB" b="0" i="1" smtClean="0">
                                            <a:latin typeface="Cambria Math"/>
                                          </a:rPr>
                                          <m:t>−1</m:t>
                                        </m:r>
                                      </m:e>
                                    </m:d>
                                  </m:den>
                                </m:f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15480821"/>
                  </p:ext>
                </p:extLst>
              </p:nvPr>
            </p:nvGraphicFramePr>
            <p:xfrm>
              <a:off x="1524000" y="1844824"/>
              <a:ext cx="6096000" cy="1158841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048000"/>
                    <a:gridCol w="3048000"/>
                  </a:tblGrid>
                  <a:tr h="50764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t="-1205" r="-100000" b="-12891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100000" t="-1205" b="-128916"/>
                          </a:stretch>
                        </a:blipFill>
                      </a:tcPr>
                    </a:tc>
                  </a:tr>
                  <a:tr h="6511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t="-78505" r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100000" t="-78505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2" name="TextBox 1"/>
          <p:cNvSpPr txBox="1"/>
          <p:nvPr/>
        </p:nvSpPr>
        <p:spPr>
          <a:xfrm>
            <a:off x="323528" y="2060848"/>
            <a:ext cx="1664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Alternatively: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114800" y="2492896"/>
                <a:ext cx="97360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(</m:t>
                      </m:r>
                      <m:r>
                        <a:rPr lang="en-GB" b="0" i="1" smtClean="0">
                          <a:latin typeface="Cambria Math"/>
                        </a:rPr>
                        <m:t>𝑟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≠1)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2492896"/>
                <a:ext cx="973600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79393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1155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3403</TotalTime>
  <Words>2381</Words>
  <Application>Microsoft Office PowerPoint</Application>
  <PresentationFormat>On-screen Show (4:3)</PresentationFormat>
  <Paragraphs>399</Paragraphs>
  <Slides>28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A Geometric Progression Problem</vt:lpstr>
      <vt:lpstr>Note to Teacher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Geometric Progression Problem</dc:title>
  <dc:creator>John</dc:creator>
  <cp:lastModifiedBy>John</cp:lastModifiedBy>
  <cp:revision>52</cp:revision>
  <cp:lastPrinted>2015-03-20T11:09:58Z</cp:lastPrinted>
  <dcterms:created xsi:type="dcterms:W3CDTF">2014-02-15T22:15:35Z</dcterms:created>
  <dcterms:modified xsi:type="dcterms:W3CDTF">2015-03-20T11:44:55Z</dcterms:modified>
</cp:coreProperties>
</file>